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3" r:id="rId4"/>
    <p:sldId id="258" r:id="rId5"/>
    <p:sldId id="262" r:id="rId6"/>
    <p:sldId id="272" r:id="rId7"/>
    <p:sldId id="271" r:id="rId8"/>
    <p:sldId id="270" r:id="rId9"/>
    <p:sldId id="269" r:id="rId10"/>
    <p:sldId id="274" r:id="rId11"/>
    <p:sldId id="268" r:id="rId12"/>
    <p:sldId id="267" r:id="rId13"/>
    <p:sldId id="266" r:id="rId14"/>
    <p:sldId id="265" r:id="rId15"/>
    <p:sldId id="260" r:id="rId16"/>
    <p:sldId id="259" r:id="rId17"/>
    <p:sldId id="264" r:id="rId18"/>
    <p:sldId id="263" r:id="rId19"/>
    <p:sldId id="275" r:id="rId20"/>
    <p:sldId id="287" r:id="rId21"/>
    <p:sldId id="288" r:id="rId22"/>
    <p:sldId id="276" r:id="rId23"/>
    <p:sldId id="277" r:id="rId24"/>
    <p:sldId id="278" r:id="rId25"/>
    <p:sldId id="279" r:id="rId26"/>
    <p:sldId id="282" r:id="rId27"/>
    <p:sldId id="283" r:id="rId28"/>
    <p:sldId id="284" r:id="rId29"/>
    <p:sldId id="285" r:id="rId30"/>
    <p:sldId id="286" r:id="rId31"/>
    <p:sldId id="293" r:id="rId32"/>
    <p:sldId id="292" r:id="rId33"/>
    <p:sldId id="291" r:id="rId34"/>
    <p:sldId id="29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120"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pl-PL"/>
              <a:t>Kliknij, aby edytować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pl-PL"/>
              <a:t>Kliknij, aby edytować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10/2/2018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pl-PL"/>
              <a:t>Kliknij, aby edytować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10/2/2018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pl-PL"/>
              <a:t>Kliknij, aby edytować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pl-PL"/>
              <a:t>Kliknij, aby edytować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48A87A34-81AB-432B-8DAE-1953F412C126}" type="datetimeFigureOut">
              <a:rPr lang="en-US" dirty="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a:t>Kliknij, aby edytować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a:t>Kliknij, aby edytować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2" name="Content Placeholder 3"/>
          <p:cNvSpPr>
            <a:spLocks noGrp="1"/>
          </p:cNvSpPr>
          <p:nvPr>
            <p:ph sz="quarter" idx="13"/>
          </p:nvPr>
        </p:nvSpPr>
        <p:spPr>
          <a:xfrm>
            <a:off x="913774" y="3051012"/>
            <a:ext cx="5106027" cy="2740187"/>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3" name="Content Placeholder 5"/>
          <p:cNvSpPr>
            <a:spLocks noGrp="1"/>
          </p:cNvSpPr>
          <p:nvPr>
            <p:ph sz="quarter" idx="14"/>
          </p:nvPr>
        </p:nvSpPr>
        <p:spPr>
          <a:xfrm>
            <a:off x="6172200" y="3051012"/>
            <a:ext cx="5105401" cy="2740187"/>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pl-PL"/>
              <a:t>Kliknij, aby edytować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10/2/2018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0C8B91-0EB7-4516-A577-8CCC3165C05C}"/>
              </a:ext>
            </a:extLst>
          </p:cNvPr>
          <p:cNvSpPr>
            <a:spLocks noGrp="1"/>
          </p:cNvSpPr>
          <p:nvPr>
            <p:ph type="ctrTitle"/>
          </p:nvPr>
        </p:nvSpPr>
        <p:spPr>
          <a:xfrm>
            <a:off x="1751012" y="800987"/>
            <a:ext cx="8689976" cy="3703672"/>
          </a:xfrm>
        </p:spPr>
        <p:txBody>
          <a:bodyPr>
            <a:normAutofit fontScale="90000"/>
          </a:bodyPr>
          <a:lstStyle/>
          <a:p>
            <a:br>
              <a:rPr lang="pl-PL" b="1" dirty="0"/>
            </a:br>
            <a:br>
              <a:rPr lang="pl-PL" b="1" dirty="0"/>
            </a:br>
            <a:br>
              <a:rPr lang="pl-PL" b="1" dirty="0"/>
            </a:br>
            <a:br>
              <a:rPr lang="pl-PL" b="1" dirty="0"/>
            </a:br>
            <a:br>
              <a:rPr lang="pl-PL" b="1" dirty="0"/>
            </a:br>
            <a:br>
              <a:rPr lang="pl-PL" b="1" dirty="0"/>
            </a:br>
            <a:br>
              <a:rPr lang="pl-PL" b="1" dirty="0"/>
            </a:br>
            <a:br>
              <a:rPr lang="pl-PL" b="1" dirty="0"/>
            </a:br>
            <a:br>
              <a:rPr lang="pl-PL" b="1" dirty="0"/>
            </a:br>
            <a:br>
              <a:rPr lang="pl-PL" b="1" dirty="0"/>
            </a:br>
            <a:br>
              <a:rPr lang="pl-PL" b="1" dirty="0"/>
            </a:br>
            <a:br>
              <a:rPr lang="pl-PL" b="1" dirty="0"/>
            </a:br>
            <a:br>
              <a:rPr lang="pl-PL" b="1" dirty="0"/>
            </a:br>
            <a:br>
              <a:rPr lang="pl-PL" b="1" dirty="0"/>
            </a:br>
            <a:r>
              <a:rPr lang="pl-PL" b="1" dirty="0"/>
              <a:t>ORGANIZACJE POZARZĄDOWE</a:t>
            </a:r>
            <a:br>
              <a:rPr lang="pl-PL" dirty="0"/>
            </a:br>
            <a:r>
              <a:rPr lang="pl-PL" b="1" dirty="0"/>
              <a:t> </a:t>
            </a:r>
            <a:br>
              <a:rPr lang="pl-PL" dirty="0"/>
            </a:br>
            <a:r>
              <a:rPr lang="pl-PL" b="1" dirty="0"/>
              <a:t> W STARACHOWICACH</a:t>
            </a:r>
            <a:br>
              <a:rPr lang="pl-PL" dirty="0"/>
            </a:br>
            <a:endParaRPr lang="pl-PL" dirty="0"/>
          </a:p>
        </p:txBody>
      </p:sp>
      <p:sp>
        <p:nvSpPr>
          <p:cNvPr id="3" name="Podtytuł 2">
            <a:extLst>
              <a:ext uri="{FF2B5EF4-FFF2-40B4-BE49-F238E27FC236}">
                <a16:creationId xmlns:a16="http://schemas.microsoft.com/office/drawing/2014/main" id="{43083A89-F388-4BF1-95A3-77ED2F1FD755}"/>
              </a:ext>
            </a:extLst>
          </p:cNvPr>
          <p:cNvSpPr>
            <a:spLocks noGrp="1"/>
          </p:cNvSpPr>
          <p:nvPr>
            <p:ph type="subTitle" idx="1"/>
          </p:nvPr>
        </p:nvSpPr>
        <p:spPr>
          <a:xfrm>
            <a:off x="2202424" y="4205177"/>
            <a:ext cx="8689976" cy="667765"/>
          </a:xfrm>
        </p:spPr>
        <p:txBody>
          <a:bodyPr/>
          <a:lstStyle/>
          <a:p>
            <a:r>
              <a:rPr lang="pl-PL" dirty="0"/>
              <a:t>RAPORT Z BADAŃ</a:t>
            </a:r>
          </a:p>
          <a:p>
            <a:endParaRPr lang="pl-PL" dirty="0"/>
          </a:p>
          <a:p>
            <a:endParaRPr lang="pl-PL" dirty="0"/>
          </a:p>
        </p:txBody>
      </p:sp>
      <p:pic>
        <p:nvPicPr>
          <p:cNvPr id="12290" name="Picture 2">
            <a:extLst>
              <a:ext uri="{FF2B5EF4-FFF2-40B4-BE49-F238E27FC236}">
                <a16:creationId xmlns:a16="http://schemas.microsoft.com/office/drawing/2014/main" id="{0DF35703-3351-49E1-B852-558E87D98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342" y="141486"/>
            <a:ext cx="10015959" cy="1550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91" name="Picture 3">
            <a:extLst>
              <a:ext uri="{FF2B5EF4-FFF2-40B4-BE49-F238E27FC236}">
                <a16:creationId xmlns:a16="http://schemas.microsoft.com/office/drawing/2014/main" id="{3F301C53-2830-4EE4-8B47-6591BFE2C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020" y="5567422"/>
            <a:ext cx="10015959" cy="10566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495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762363-37A3-4524-A1F8-6887AAF192B2}"/>
              </a:ext>
            </a:extLst>
          </p:cNvPr>
          <p:cNvSpPr>
            <a:spLocks noGrp="1"/>
          </p:cNvSpPr>
          <p:nvPr>
            <p:ph type="title"/>
          </p:nvPr>
        </p:nvSpPr>
        <p:spPr>
          <a:xfrm>
            <a:off x="913775" y="618517"/>
            <a:ext cx="10364451" cy="901939"/>
          </a:xfrm>
        </p:spPr>
        <p:txBody>
          <a:bodyPr/>
          <a:lstStyle/>
          <a:p>
            <a:endParaRPr lang="pl-PL" dirty="0"/>
          </a:p>
        </p:txBody>
      </p:sp>
      <p:sp>
        <p:nvSpPr>
          <p:cNvPr id="3" name="Symbol zastępczy zawartości 2">
            <a:extLst>
              <a:ext uri="{FF2B5EF4-FFF2-40B4-BE49-F238E27FC236}">
                <a16:creationId xmlns:a16="http://schemas.microsoft.com/office/drawing/2014/main" id="{F1832A68-48FC-44DA-939D-8912BCCFFD33}"/>
              </a:ext>
            </a:extLst>
          </p:cNvPr>
          <p:cNvSpPr>
            <a:spLocks noGrp="1"/>
          </p:cNvSpPr>
          <p:nvPr>
            <p:ph sz="quarter" idx="13"/>
          </p:nvPr>
        </p:nvSpPr>
        <p:spPr/>
        <p:txBody>
          <a:bodyPr/>
          <a:lstStyle/>
          <a:p>
            <a:pPr marL="0" indent="0" algn="ctr">
              <a:buNone/>
            </a:pPr>
            <a:r>
              <a:rPr lang="pl-PL" sz="4000" b="1" dirty="0"/>
              <a:t>Źródła finansowania </a:t>
            </a:r>
          </a:p>
          <a:p>
            <a:pPr marL="0" indent="0" algn="ctr">
              <a:buNone/>
            </a:pPr>
            <a:r>
              <a:rPr lang="pl-PL" sz="4000" b="1" dirty="0"/>
              <a:t>i aplikowanie o środki</a:t>
            </a:r>
          </a:p>
          <a:p>
            <a:endParaRPr lang="pl-PL" dirty="0"/>
          </a:p>
        </p:txBody>
      </p:sp>
    </p:spTree>
    <p:extLst>
      <p:ext uri="{BB962C8B-B14F-4D97-AF65-F5344CB8AC3E}">
        <p14:creationId xmlns:p14="http://schemas.microsoft.com/office/powerpoint/2010/main" val="1807790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909FB4A-BEBB-497E-8A5C-8470B4816969}"/>
              </a:ext>
            </a:extLst>
          </p:cNvPr>
          <p:cNvSpPr>
            <a:spLocks noGrp="1"/>
          </p:cNvSpPr>
          <p:nvPr>
            <p:ph type="title"/>
          </p:nvPr>
        </p:nvSpPr>
        <p:spPr>
          <a:xfrm>
            <a:off x="1527858" y="618517"/>
            <a:ext cx="9750368" cy="1596177"/>
          </a:xfrm>
        </p:spPr>
        <p:txBody>
          <a:bodyPr/>
          <a:lstStyle/>
          <a:p>
            <a:pPr algn="l"/>
            <a:r>
              <a:rPr lang="pl-PL" sz="1600" b="1" cap="none" dirty="0"/>
              <a:t>Wykres 7 Poziom przychodów organizacji pozarządowych w Starachowicach </a:t>
            </a:r>
            <a:br>
              <a:rPr lang="pl-PL" dirty="0"/>
            </a:br>
            <a:endParaRPr lang="pl-PL" dirty="0"/>
          </a:p>
        </p:txBody>
      </p:sp>
      <p:sp>
        <p:nvSpPr>
          <p:cNvPr id="3" name="Symbol zastępczy zawartości 2">
            <a:extLst>
              <a:ext uri="{FF2B5EF4-FFF2-40B4-BE49-F238E27FC236}">
                <a16:creationId xmlns:a16="http://schemas.microsoft.com/office/drawing/2014/main" id="{4606BE3F-2BA5-4A64-BDA1-88608DA76381}"/>
              </a:ext>
            </a:extLst>
          </p:cNvPr>
          <p:cNvSpPr>
            <a:spLocks noGrp="1"/>
          </p:cNvSpPr>
          <p:nvPr>
            <p:ph sz="quarter" idx="13"/>
          </p:nvPr>
        </p:nvSpPr>
        <p:spPr>
          <a:xfrm>
            <a:off x="7963786" y="1945448"/>
            <a:ext cx="3314440" cy="3845864"/>
          </a:xfrm>
        </p:spPr>
        <p:txBody>
          <a:bodyPr/>
          <a:lstStyle/>
          <a:p>
            <a:pPr marL="0" indent="0" algn="just">
              <a:buNone/>
            </a:pPr>
            <a:r>
              <a:rPr lang="pl-PL" cap="none" dirty="0"/>
              <a:t>Najwięcej organizacji posiada łączny przychód roczny w kwocie od 10 – 50 tyś, najmniej w wysokości do 1 tyś zł. Zdecydowana większość NGO posiada przychód od 1 – 5 tyś zł. lub od 50 – 100 tyś., albo też nie posiada przychodu w ogóle. </a:t>
            </a:r>
          </a:p>
        </p:txBody>
      </p:sp>
      <p:pic>
        <p:nvPicPr>
          <p:cNvPr id="7170" name="Obraz 1">
            <a:extLst>
              <a:ext uri="{FF2B5EF4-FFF2-40B4-BE49-F238E27FC236}">
                <a16:creationId xmlns:a16="http://schemas.microsoft.com/office/drawing/2014/main" id="{69E88D09-35F5-4E05-AE2C-B3BBB39D1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40" y="1830472"/>
            <a:ext cx="6901002" cy="384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436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Obraz 2">
            <a:extLst>
              <a:ext uri="{FF2B5EF4-FFF2-40B4-BE49-F238E27FC236}">
                <a16:creationId xmlns:a16="http://schemas.microsoft.com/office/drawing/2014/main" id="{33F80B02-0BA6-489A-8C32-036DF3DB5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685" y="1232039"/>
            <a:ext cx="5529428" cy="4559159"/>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a:extLst>
              <a:ext uri="{FF2B5EF4-FFF2-40B4-BE49-F238E27FC236}">
                <a16:creationId xmlns:a16="http://schemas.microsoft.com/office/drawing/2014/main" id="{E57FB0EC-406E-4AF9-93E5-21B6831053DE}"/>
              </a:ext>
            </a:extLst>
          </p:cNvPr>
          <p:cNvSpPr>
            <a:spLocks noGrp="1"/>
          </p:cNvSpPr>
          <p:nvPr>
            <p:ph type="title"/>
          </p:nvPr>
        </p:nvSpPr>
        <p:spPr>
          <a:xfrm>
            <a:off x="1254642" y="618518"/>
            <a:ext cx="10023584" cy="990364"/>
          </a:xfrm>
        </p:spPr>
        <p:txBody>
          <a:bodyPr>
            <a:normAutofit/>
          </a:bodyPr>
          <a:lstStyle/>
          <a:p>
            <a:pPr algn="l"/>
            <a:r>
              <a:rPr lang="pl-PL" sz="1600" b="1" cap="none" dirty="0"/>
              <a:t>Wykres 8  Źródła przychodów organizacji pozarządowych </a:t>
            </a:r>
            <a:br>
              <a:rPr lang="pl-PL" dirty="0"/>
            </a:br>
            <a:endParaRPr lang="pl-PL" dirty="0"/>
          </a:p>
        </p:txBody>
      </p:sp>
      <p:sp>
        <p:nvSpPr>
          <p:cNvPr id="3" name="Symbol zastępczy zawartości 2">
            <a:extLst>
              <a:ext uri="{FF2B5EF4-FFF2-40B4-BE49-F238E27FC236}">
                <a16:creationId xmlns:a16="http://schemas.microsoft.com/office/drawing/2014/main" id="{164CAA52-2708-4E8C-8846-1B1DD91571C4}"/>
              </a:ext>
            </a:extLst>
          </p:cNvPr>
          <p:cNvSpPr>
            <a:spLocks noGrp="1"/>
          </p:cNvSpPr>
          <p:nvPr>
            <p:ph sz="quarter" idx="13"/>
          </p:nvPr>
        </p:nvSpPr>
        <p:spPr>
          <a:xfrm>
            <a:off x="888305" y="1127698"/>
            <a:ext cx="4860493" cy="4182317"/>
          </a:xfrm>
        </p:spPr>
        <p:txBody>
          <a:bodyPr>
            <a:noAutofit/>
          </a:bodyPr>
          <a:lstStyle/>
          <a:p>
            <a:pPr marL="0" indent="0">
              <a:lnSpc>
                <a:spcPct val="100000"/>
              </a:lnSpc>
              <a:buNone/>
            </a:pPr>
            <a:r>
              <a:rPr lang="pl-PL" sz="1600" cap="none" dirty="0"/>
              <a:t>Najczęstsze źródła przychodów :</a:t>
            </a:r>
          </a:p>
          <a:p>
            <a:pPr>
              <a:lnSpc>
                <a:spcPct val="100000"/>
              </a:lnSpc>
            </a:pPr>
            <a:r>
              <a:rPr lang="pl-PL" sz="1600" cap="none" dirty="0"/>
              <a:t>składki członkowskie osób należących do stowarzyszeń (aż 91%), </a:t>
            </a:r>
          </a:p>
          <a:p>
            <a:pPr>
              <a:lnSpc>
                <a:spcPct val="100000"/>
              </a:lnSpc>
            </a:pPr>
            <a:r>
              <a:rPr lang="pl-PL" sz="1600" cap="none" dirty="0"/>
              <a:t>dobrowolne darowizny od osób prywatnych i innych podmiotów gospodarki narodowej – 74%</a:t>
            </a:r>
          </a:p>
          <a:p>
            <a:pPr>
              <a:lnSpc>
                <a:spcPct val="100000"/>
              </a:lnSpc>
            </a:pPr>
            <a:r>
              <a:rPr lang="pl-PL" sz="1600" cap="none" dirty="0"/>
              <a:t>Fundusze na realizację działań ze środków publicznych samorządowych w formie ogłaszanych konkursów rocznych na realizację zadań statutowych przez NGO – 71%.</a:t>
            </a:r>
          </a:p>
          <a:p>
            <a:pPr>
              <a:lnSpc>
                <a:spcPct val="100000"/>
              </a:lnSpc>
            </a:pPr>
            <a:r>
              <a:rPr lang="pl-PL" sz="1600" cap="none" dirty="0"/>
              <a:t>dotacji od prywatnych firm/instytucji (47%), </a:t>
            </a:r>
          </a:p>
          <a:p>
            <a:pPr>
              <a:lnSpc>
                <a:spcPct val="100000"/>
              </a:lnSpc>
            </a:pPr>
            <a:r>
              <a:rPr lang="pl-PL" sz="1600" cap="none" dirty="0"/>
              <a:t>pozyskiwanie środków finansowych w konkursach ministerialnych (32%), </a:t>
            </a:r>
          </a:p>
          <a:p>
            <a:pPr>
              <a:lnSpc>
                <a:spcPct val="100000"/>
              </a:lnSpc>
            </a:pPr>
            <a:r>
              <a:rPr lang="pl-PL" sz="1600" cap="none" dirty="0"/>
              <a:t>odpisy z podatku (29%), </a:t>
            </a:r>
          </a:p>
          <a:p>
            <a:pPr>
              <a:lnSpc>
                <a:spcPct val="100000"/>
              </a:lnSpc>
            </a:pPr>
            <a:r>
              <a:rPr lang="pl-PL" sz="1600" cap="none" dirty="0"/>
              <a:t>pozyskanie środków unijnych (15%) oraz środków centralnych np. W ramach  PFRON (12%). </a:t>
            </a:r>
          </a:p>
          <a:p>
            <a:pPr marL="0" indent="0">
              <a:lnSpc>
                <a:spcPct val="100000"/>
              </a:lnSpc>
              <a:buNone/>
            </a:pPr>
            <a:r>
              <a:rPr lang="pl-PL" sz="1600" cap="none" dirty="0"/>
              <a:t>Do innych form pozyskiwania przychodów respondenci wymienili: udział w konkursach, środki z kościoła, zbiórki publiczne i środki z nawiązek sądowych. </a:t>
            </a:r>
          </a:p>
        </p:txBody>
      </p:sp>
    </p:spTree>
    <p:extLst>
      <p:ext uri="{BB962C8B-B14F-4D97-AF65-F5344CB8AC3E}">
        <p14:creationId xmlns:p14="http://schemas.microsoft.com/office/powerpoint/2010/main" val="3649031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B3495C-67B3-43A9-B187-1935EC464E81}"/>
              </a:ext>
            </a:extLst>
          </p:cNvPr>
          <p:cNvSpPr>
            <a:spLocks noGrp="1"/>
          </p:cNvSpPr>
          <p:nvPr>
            <p:ph type="title"/>
          </p:nvPr>
        </p:nvSpPr>
        <p:spPr>
          <a:xfrm>
            <a:off x="913775" y="618518"/>
            <a:ext cx="10364451" cy="1040162"/>
          </a:xfrm>
        </p:spPr>
        <p:txBody>
          <a:bodyPr>
            <a:normAutofit/>
          </a:bodyPr>
          <a:lstStyle/>
          <a:p>
            <a:r>
              <a:rPr lang="pl-PL" sz="1800" b="1" cap="none" dirty="0"/>
              <a:t>Wykres 9  Powody nie aplikowania o środki zewnętrzne podawane przez organizacje pozarządowe w Starachowicach </a:t>
            </a:r>
            <a:endParaRPr lang="pl-PL" dirty="0"/>
          </a:p>
        </p:txBody>
      </p:sp>
      <p:sp>
        <p:nvSpPr>
          <p:cNvPr id="3" name="Symbol zastępczy zawartości 2">
            <a:extLst>
              <a:ext uri="{FF2B5EF4-FFF2-40B4-BE49-F238E27FC236}">
                <a16:creationId xmlns:a16="http://schemas.microsoft.com/office/drawing/2014/main" id="{062AB1C5-6591-42BD-93AF-357DF9D6FE08}"/>
              </a:ext>
            </a:extLst>
          </p:cNvPr>
          <p:cNvSpPr>
            <a:spLocks noGrp="1"/>
          </p:cNvSpPr>
          <p:nvPr>
            <p:ph sz="quarter" idx="13"/>
          </p:nvPr>
        </p:nvSpPr>
        <p:spPr>
          <a:xfrm>
            <a:off x="1176759" y="4761503"/>
            <a:ext cx="9838481" cy="625761"/>
          </a:xfrm>
        </p:spPr>
        <p:txBody>
          <a:bodyPr>
            <a:noAutofit/>
          </a:bodyPr>
          <a:lstStyle/>
          <a:p>
            <a:pPr marL="0" indent="0">
              <a:buNone/>
            </a:pPr>
            <a:r>
              <a:rPr lang="pl-PL" cap="none" dirty="0"/>
              <a:t>Do najczęstszych powodów braku aplikacji w konkursach o środki zewnętrzne należy brak doświadczenia w zakresie aplikowania o takie środki – 44% respondentów. </a:t>
            </a:r>
          </a:p>
        </p:txBody>
      </p:sp>
      <p:pic>
        <p:nvPicPr>
          <p:cNvPr id="1026" name="Obraz 3">
            <a:extLst>
              <a:ext uri="{FF2B5EF4-FFF2-40B4-BE49-F238E27FC236}">
                <a16:creationId xmlns:a16="http://schemas.microsoft.com/office/drawing/2014/main" id="{5C6BE639-B6C9-4137-8D7F-12AF06405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634" y="1658680"/>
            <a:ext cx="6988273" cy="291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897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F27CA2-1D98-4B76-91AF-82D5C6A8FE32}"/>
              </a:ext>
            </a:extLst>
          </p:cNvPr>
          <p:cNvSpPr>
            <a:spLocks noGrp="1"/>
          </p:cNvSpPr>
          <p:nvPr>
            <p:ph type="title"/>
          </p:nvPr>
        </p:nvSpPr>
        <p:spPr>
          <a:xfrm>
            <a:off x="913149" y="2149605"/>
            <a:ext cx="10364451" cy="1596177"/>
          </a:xfrm>
        </p:spPr>
        <p:txBody>
          <a:bodyPr>
            <a:normAutofit fontScale="90000"/>
          </a:bodyPr>
          <a:lstStyle/>
          <a:p>
            <a:r>
              <a:rPr lang="pl-PL" sz="4000" b="1" dirty="0"/>
              <a:t>Pracownicy organizacji pozarządowych</a:t>
            </a:r>
            <a:br>
              <a:rPr lang="pl-PL" dirty="0"/>
            </a:br>
            <a:endParaRPr lang="pl-PL" dirty="0"/>
          </a:p>
        </p:txBody>
      </p:sp>
      <p:sp>
        <p:nvSpPr>
          <p:cNvPr id="3" name="Symbol zastępczy zawartości 2">
            <a:extLst>
              <a:ext uri="{FF2B5EF4-FFF2-40B4-BE49-F238E27FC236}">
                <a16:creationId xmlns:a16="http://schemas.microsoft.com/office/drawing/2014/main" id="{E604B261-9230-47F4-AB74-55E67309E2E4}"/>
              </a:ext>
            </a:extLst>
          </p:cNvPr>
          <p:cNvSpPr>
            <a:spLocks noGrp="1"/>
          </p:cNvSpPr>
          <p:nvPr>
            <p:ph sz="quarter" idx="13"/>
          </p:nvPr>
        </p:nvSpPr>
        <p:spPr>
          <a:xfrm>
            <a:off x="913774" y="2367093"/>
            <a:ext cx="10363826" cy="1061908"/>
          </a:xfrm>
        </p:spPr>
        <p:txBody>
          <a:bodyPr/>
          <a:lstStyle/>
          <a:p>
            <a:pPr marL="0" indent="0">
              <a:buNone/>
            </a:pPr>
            <a:endParaRPr lang="pl-PL" dirty="0"/>
          </a:p>
        </p:txBody>
      </p:sp>
    </p:spTree>
    <p:extLst>
      <p:ext uri="{BB962C8B-B14F-4D97-AF65-F5344CB8AC3E}">
        <p14:creationId xmlns:p14="http://schemas.microsoft.com/office/powerpoint/2010/main" val="1293890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099CE3-99AE-40DA-842B-703BB9FF7EAC}"/>
              </a:ext>
            </a:extLst>
          </p:cNvPr>
          <p:cNvSpPr>
            <a:spLocks noGrp="1"/>
          </p:cNvSpPr>
          <p:nvPr>
            <p:ph type="title"/>
          </p:nvPr>
        </p:nvSpPr>
        <p:spPr>
          <a:xfrm>
            <a:off x="1470970" y="1064867"/>
            <a:ext cx="9873969" cy="551063"/>
          </a:xfrm>
        </p:spPr>
        <p:txBody>
          <a:bodyPr>
            <a:normAutofit fontScale="90000"/>
          </a:bodyPr>
          <a:lstStyle/>
          <a:p>
            <a:pPr algn="l"/>
            <a:r>
              <a:rPr lang="pl-PL" sz="1800" b="1" cap="none" dirty="0"/>
              <a:t>Wykres 10  Przeciętna ilość osób zatrudnianych w organizacja pozarządowych</a:t>
            </a:r>
            <a:br>
              <a:rPr lang="pl-PL" dirty="0"/>
            </a:br>
            <a:endParaRPr lang="pl-PL" dirty="0"/>
          </a:p>
        </p:txBody>
      </p:sp>
      <p:sp>
        <p:nvSpPr>
          <p:cNvPr id="3" name="Symbol zastępczy zawartości 2">
            <a:extLst>
              <a:ext uri="{FF2B5EF4-FFF2-40B4-BE49-F238E27FC236}">
                <a16:creationId xmlns:a16="http://schemas.microsoft.com/office/drawing/2014/main" id="{704B1E53-3DCF-4D4A-B962-7C6FDAFE3CBE}"/>
              </a:ext>
            </a:extLst>
          </p:cNvPr>
          <p:cNvSpPr>
            <a:spLocks noGrp="1"/>
          </p:cNvSpPr>
          <p:nvPr>
            <p:ph sz="quarter" idx="13"/>
          </p:nvPr>
        </p:nvSpPr>
        <p:spPr>
          <a:xfrm>
            <a:off x="802431" y="4646427"/>
            <a:ext cx="10383020" cy="1593055"/>
          </a:xfrm>
        </p:spPr>
        <p:txBody>
          <a:bodyPr>
            <a:noAutofit/>
          </a:bodyPr>
          <a:lstStyle/>
          <a:p>
            <a:pPr marL="0" indent="0" algn="just">
              <a:buNone/>
            </a:pPr>
            <a:r>
              <a:rPr lang="pl-PL" sz="1800" cap="none" dirty="0"/>
              <a:t>Wśród przebadanych organizacji aż 35% respondentów wskazało, że nie zatrudnia żadnych pracowników. Osoby współpracujące z NGO to najczęściej osoby, które dobrowolnie chcą realizować działania na rzecz własnej organizacji. Poświęcają swój czas wolny, aby świadczyć pomoc dla innych i angażują się w sprawy społeczne. 35% respondentów wskazało, że zatrudnia od 1 do 3 pracowników. Zaledwie kilka stowarzyszeń określiło wskaźnik zatrudnienia na poziomie od 4 do 6 pracowników, a 15 % przebadanych organizacji zatrudnia więcej niż 6 pracowników. </a:t>
            </a:r>
          </a:p>
        </p:txBody>
      </p:sp>
      <p:pic>
        <p:nvPicPr>
          <p:cNvPr id="2050" name="Obraz 4">
            <a:extLst>
              <a:ext uri="{FF2B5EF4-FFF2-40B4-BE49-F238E27FC236}">
                <a16:creationId xmlns:a16="http://schemas.microsoft.com/office/drawing/2014/main" id="{4F0FDC05-9CD9-40BC-BE08-AADDB0D34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319" y="1979725"/>
            <a:ext cx="8559361" cy="230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704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A81E84-3532-4750-B12F-B6E51A6BCF0D}"/>
              </a:ext>
            </a:extLst>
          </p:cNvPr>
          <p:cNvSpPr>
            <a:spLocks noGrp="1"/>
          </p:cNvSpPr>
          <p:nvPr>
            <p:ph type="title"/>
          </p:nvPr>
        </p:nvSpPr>
        <p:spPr>
          <a:xfrm>
            <a:off x="1573620" y="1128880"/>
            <a:ext cx="8686800" cy="986999"/>
          </a:xfrm>
        </p:spPr>
        <p:txBody>
          <a:bodyPr>
            <a:normAutofit/>
          </a:bodyPr>
          <a:lstStyle/>
          <a:p>
            <a:pPr algn="l"/>
            <a:r>
              <a:rPr lang="pl-PL" sz="1600" b="1" cap="none" dirty="0"/>
              <a:t>Wykres 11  Wolontariusze pracujący w organizacja pozarządowych</a:t>
            </a:r>
            <a:endParaRPr lang="pl-PL" sz="1600" dirty="0"/>
          </a:p>
        </p:txBody>
      </p:sp>
      <p:pic>
        <p:nvPicPr>
          <p:cNvPr id="4" name="Symbol zastępczy zawartości 3">
            <a:extLst>
              <a:ext uri="{FF2B5EF4-FFF2-40B4-BE49-F238E27FC236}">
                <a16:creationId xmlns:a16="http://schemas.microsoft.com/office/drawing/2014/main" id="{6D01A984-C0B8-4A9C-8C6B-C82351E5A4FD}"/>
              </a:ext>
            </a:extLst>
          </p:cNvPr>
          <p:cNvPicPr>
            <a:picLocks noGrp="1"/>
          </p:cNvPicPr>
          <p:nvPr>
            <p:ph sz="quarter" idx="13"/>
          </p:nvPr>
        </p:nvPicPr>
        <p:blipFill>
          <a:blip r:embed="rId2">
            <a:extLst>
              <a:ext uri="{28A0092B-C50C-407E-A947-70E740481C1C}">
                <a14:useLocalDpi xmlns:a14="http://schemas.microsoft.com/office/drawing/2010/main" val="0"/>
              </a:ext>
            </a:extLst>
          </a:blip>
          <a:stretch>
            <a:fillRect/>
          </a:stretch>
        </p:blipFill>
        <p:spPr>
          <a:xfrm>
            <a:off x="2063198" y="2209630"/>
            <a:ext cx="7363853" cy="1219370"/>
          </a:xfrm>
          <a:prstGeom prst="rect">
            <a:avLst/>
          </a:prstGeom>
        </p:spPr>
      </p:pic>
      <p:sp>
        <p:nvSpPr>
          <p:cNvPr id="5" name="Prostokąt 4">
            <a:extLst>
              <a:ext uri="{FF2B5EF4-FFF2-40B4-BE49-F238E27FC236}">
                <a16:creationId xmlns:a16="http://schemas.microsoft.com/office/drawing/2014/main" id="{9515CB73-B938-4686-9055-69F654C2A24B}"/>
              </a:ext>
            </a:extLst>
          </p:cNvPr>
          <p:cNvSpPr/>
          <p:nvPr/>
        </p:nvSpPr>
        <p:spPr>
          <a:xfrm>
            <a:off x="797441" y="3864959"/>
            <a:ext cx="10015869" cy="1754326"/>
          </a:xfrm>
          <a:prstGeom prst="rect">
            <a:avLst/>
          </a:prstGeom>
        </p:spPr>
        <p:txBody>
          <a:bodyPr wrap="square">
            <a:spAutoFit/>
          </a:bodyPr>
          <a:lstStyle/>
          <a:p>
            <a:pPr algn="just"/>
            <a:r>
              <a:rPr lang="pl-PL" dirty="0">
                <a:ea typeface="Calibri" panose="020F0502020204030204" pitchFamily="34" charset="0"/>
              </a:rPr>
              <a:t>Aż w 82% przepadkach organizacje pozarządowe zatrudniają wolontariuszy. Wspomagają oni całodzienną pracę organizacji, pomagają przy akcjach jednorazowych, świadczą różną formę pomocy. Najczęściej sami proponują konkretną pomoc np. organizacja cateringu, dowóz osób, pomoc przy organizacji imprez plenerowych itp. Takich form pomocy jest dużo i jak podkreślają respondenci jest część osób, które bardzo chętnie świadczy taką pomoc. Jednak najczęściej są to osoby bezpośrednio związane z daną organizacją (członkowie rodzin, przyjaciele, znajomi itp.). </a:t>
            </a:r>
            <a:endParaRPr lang="pl-PL" dirty="0"/>
          </a:p>
        </p:txBody>
      </p:sp>
    </p:spTree>
    <p:extLst>
      <p:ext uri="{BB962C8B-B14F-4D97-AF65-F5344CB8AC3E}">
        <p14:creationId xmlns:p14="http://schemas.microsoft.com/office/powerpoint/2010/main" val="2271473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D93480-EE6B-4A00-AD64-DCDE6C54D4C9}"/>
              </a:ext>
            </a:extLst>
          </p:cNvPr>
          <p:cNvSpPr>
            <a:spLocks noGrp="1"/>
          </p:cNvSpPr>
          <p:nvPr>
            <p:ph type="title"/>
          </p:nvPr>
        </p:nvSpPr>
        <p:spPr>
          <a:xfrm>
            <a:off x="818082" y="1832823"/>
            <a:ext cx="10364451" cy="1596177"/>
          </a:xfrm>
        </p:spPr>
        <p:txBody>
          <a:bodyPr>
            <a:normAutofit fontScale="90000"/>
          </a:bodyPr>
          <a:lstStyle/>
          <a:p>
            <a:r>
              <a:rPr lang="pl-PL" sz="4000" b="1" dirty="0"/>
              <a:t>Współpraca NGO z samorządem lokalnym</a:t>
            </a:r>
            <a:br>
              <a:rPr lang="pl-PL" dirty="0"/>
            </a:br>
            <a:endParaRPr lang="pl-PL" dirty="0"/>
          </a:p>
        </p:txBody>
      </p:sp>
      <p:sp>
        <p:nvSpPr>
          <p:cNvPr id="3" name="Symbol zastępczy zawartości 2">
            <a:extLst>
              <a:ext uri="{FF2B5EF4-FFF2-40B4-BE49-F238E27FC236}">
                <a16:creationId xmlns:a16="http://schemas.microsoft.com/office/drawing/2014/main" id="{6815B849-32DA-4F6C-892D-C2F23E2EF969}"/>
              </a:ext>
            </a:extLst>
          </p:cNvPr>
          <p:cNvSpPr>
            <a:spLocks noGrp="1"/>
          </p:cNvSpPr>
          <p:nvPr>
            <p:ph sz="quarter" idx="13"/>
          </p:nvPr>
        </p:nvSpPr>
        <p:spPr>
          <a:xfrm>
            <a:off x="828714" y="1388897"/>
            <a:ext cx="10363826" cy="3424107"/>
          </a:xfrm>
        </p:spPr>
        <p:txBody>
          <a:bodyPr/>
          <a:lstStyle/>
          <a:p>
            <a:pPr marL="0" indent="0">
              <a:buNone/>
            </a:pPr>
            <a:endParaRPr lang="pl-PL" dirty="0"/>
          </a:p>
        </p:txBody>
      </p:sp>
    </p:spTree>
    <p:extLst>
      <p:ext uri="{BB962C8B-B14F-4D97-AF65-F5344CB8AC3E}">
        <p14:creationId xmlns:p14="http://schemas.microsoft.com/office/powerpoint/2010/main" val="408948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Obraz 5">
            <a:extLst>
              <a:ext uri="{FF2B5EF4-FFF2-40B4-BE49-F238E27FC236}">
                <a16:creationId xmlns:a16="http://schemas.microsoft.com/office/drawing/2014/main" id="{359F47CF-63C3-4D74-8821-E3C8B1C2D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894" y="1709893"/>
            <a:ext cx="5897764" cy="4747700"/>
          </a:xfrm>
          <a:prstGeom prst="roundRect">
            <a:avLst>
              <a:gd name="adj" fmla="val 298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a:extLst>
              <a:ext uri="{FF2B5EF4-FFF2-40B4-BE49-F238E27FC236}">
                <a16:creationId xmlns:a16="http://schemas.microsoft.com/office/drawing/2014/main" id="{A772DF61-8CD7-4D51-A630-ADD918B1AE5C}"/>
              </a:ext>
            </a:extLst>
          </p:cNvPr>
          <p:cNvSpPr>
            <a:spLocks noGrp="1"/>
          </p:cNvSpPr>
          <p:nvPr>
            <p:ph type="title"/>
          </p:nvPr>
        </p:nvSpPr>
        <p:spPr>
          <a:xfrm>
            <a:off x="1145894" y="640832"/>
            <a:ext cx="10402642" cy="1069062"/>
          </a:xfrm>
        </p:spPr>
        <p:txBody>
          <a:bodyPr>
            <a:normAutofit/>
          </a:bodyPr>
          <a:lstStyle/>
          <a:p>
            <a:pPr algn="l"/>
            <a:r>
              <a:rPr lang="pl-PL" sz="1700" b="1" cap="none"/>
              <a:t>Wykres 12  Wykaz podmiotów, z którymi organizacje pozarządowe w Starachowicach utrzymują kontakty </a:t>
            </a:r>
            <a:br>
              <a:rPr lang="pl-PL" sz="1700"/>
            </a:br>
            <a:endParaRPr lang="pl-PL" sz="1700"/>
          </a:p>
        </p:txBody>
      </p:sp>
      <p:sp>
        <p:nvSpPr>
          <p:cNvPr id="4" name="Content Placeholder 3">
            <a:extLst>
              <a:ext uri="{FF2B5EF4-FFF2-40B4-BE49-F238E27FC236}">
                <a16:creationId xmlns:a16="http://schemas.microsoft.com/office/drawing/2014/main" id="{DEB93B33-6C8D-4AD8-BC9F-B04CBF10E987}"/>
              </a:ext>
            </a:extLst>
          </p:cNvPr>
          <p:cNvSpPr>
            <a:spLocks noGrp="1" noChangeArrowheads="1"/>
          </p:cNvSpPr>
          <p:nvPr>
            <p:ph sz="quarter" idx="13"/>
          </p:nvPr>
        </p:nvSpPr>
        <p:spPr bwMode="auto">
          <a:xfrm>
            <a:off x="7836061" y="1709894"/>
            <a:ext cx="3712475" cy="453850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marL="0" marR="0" lvl="0" indent="0" algn="just" defTabSz="914400" rtl="0" eaLnBrk="0" fontAlgn="base" latinLnBrk="0" hangingPunct="0">
              <a:lnSpc>
                <a:spcPct val="110000"/>
              </a:lnSpc>
              <a:spcBef>
                <a:spcPct val="0"/>
              </a:spcBef>
              <a:spcAft>
                <a:spcPts val="600"/>
              </a:spcAft>
              <a:buClrTx/>
              <a:buSzTx/>
              <a:buFontTx/>
              <a:buNone/>
              <a:tabLst/>
            </a:pPr>
            <a:r>
              <a:rPr kumimoji="0" lang="pl-PL" altLang="pl-PL" sz="18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Jak przedstawia </a:t>
            </a:r>
            <a:r>
              <a:rPr lang="pl-PL" altLang="pl-PL" sz="1800" cap="none" dirty="0">
                <a:latin typeface="Times New Roman" panose="02020603050405020304" pitchFamily="18" charset="0"/>
                <a:ea typeface="Calibri" panose="020F0502020204030204" pitchFamily="34" charset="0"/>
                <a:cs typeface="Times New Roman" panose="02020603050405020304" pitchFamily="18" charset="0"/>
              </a:rPr>
              <a:t>niniejsze </a:t>
            </a:r>
            <a:r>
              <a:rPr kumimoji="0" lang="pl-PL" altLang="pl-PL" sz="18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zestawienie</a:t>
            </a:r>
            <a:r>
              <a:rPr kumimoji="0" lang="pl-PL" altLang="pl-PL" sz="1800" b="0" i="0" u="sng"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a:t>
            </a:r>
            <a:r>
              <a:rPr kumimoji="0" lang="pl-PL" altLang="pl-PL" sz="18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 bardzo dobrze w opinii respondentów układa się współpraca z Urzędem Miejskim w Starachowicach oraz ze społecznością lokalną. Najsłabiej organizacje mają wypracowane kontakty z publicznymi organizacjami centralnymi, z mediami ogólnopolskimi, Urzędem Marszałkowskim, Kościołem oraz z innymi lokalnymi organizacjami pozarządowymi. </a:t>
            </a:r>
            <a:endParaRPr kumimoji="0" lang="pl-PL" altLang="pl-PL"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4234515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Obraz 6">
            <a:extLst>
              <a:ext uri="{FF2B5EF4-FFF2-40B4-BE49-F238E27FC236}">
                <a16:creationId xmlns:a16="http://schemas.microsoft.com/office/drawing/2014/main" id="{80D0F5DC-DF71-4A89-80B3-6A33D0ABD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4535" y="1967696"/>
            <a:ext cx="7516473" cy="3983730"/>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a:extLst>
              <a:ext uri="{FF2B5EF4-FFF2-40B4-BE49-F238E27FC236}">
                <a16:creationId xmlns:a16="http://schemas.microsoft.com/office/drawing/2014/main" id="{F16FCC32-E636-4437-94F2-8354728DBBB4}"/>
              </a:ext>
            </a:extLst>
          </p:cNvPr>
          <p:cNvSpPr>
            <a:spLocks noGrp="1"/>
          </p:cNvSpPr>
          <p:nvPr>
            <p:ph type="title"/>
          </p:nvPr>
        </p:nvSpPr>
        <p:spPr>
          <a:xfrm>
            <a:off x="913775" y="618517"/>
            <a:ext cx="10364451" cy="1018897"/>
          </a:xfrm>
        </p:spPr>
        <p:txBody>
          <a:bodyPr>
            <a:normAutofit/>
          </a:bodyPr>
          <a:lstStyle/>
          <a:p>
            <a:pPr algn="l"/>
            <a:r>
              <a:rPr lang="pl-PL" sz="1600" b="1" cap="none" dirty="0"/>
              <a:t>Wykres 13  działania w ramach utrzymywanych kontaktów z samorządem lokalnym </a:t>
            </a:r>
            <a:br>
              <a:rPr lang="pl-PL" dirty="0"/>
            </a:br>
            <a:endParaRPr lang="pl-PL" dirty="0"/>
          </a:p>
        </p:txBody>
      </p:sp>
      <p:sp>
        <p:nvSpPr>
          <p:cNvPr id="3" name="Symbol zastępczy zawartości 2">
            <a:extLst>
              <a:ext uri="{FF2B5EF4-FFF2-40B4-BE49-F238E27FC236}">
                <a16:creationId xmlns:a16="http://schemas.microsoft.com/office/drawing/2014/main" id="{2CF0E8E7-8EB7-489C-AC70-76C9A60AF32A}"/>
              </a:ext>
            </a:extLst>
          </p:cNvPr>
          <p:cNvSpPr>
            <a:spLocks noGrp="1"/>
          </p:cNvSpPr>
          <p:nvPr>
            <p:ph sz="quarter" idx="13"/>
          </p:nvPr>
        </p:nvSpPr>
        <p:spPr>
          <a:xfrm>
            <a:off x="289368" y="1967696"/>
            <a:ext cx="3854370" cy="4664598"/>
          </a:xfrm>
        </p:spPr>
        <p:txBody>
          <a:bodyPr>
            <a:normAutofit fontScale="85000" lnSpcReduction="10000"/>
          </a:bodyPr>
          <a:lstStyle/>
          <a:p>
            <a:pPr marL="0" indent="0" algn="just">
              <a:buNone/>
            </a:pPr>
            <a:r>
              <a:rPr lang="pl-PL" cap="none" dirty="0"/>
              <a:t>Do najczęstszych form współpracowania starachowickich organizacji z samorządem lokalnym należy branie udziału, składanie wniosków w odpowiedzi na konkursy ogłaszane przez urząd miejski. 79% przebadanych respondentów korzysta ze wsparcia udzielanego przez samorząd lokalny na rzecz NGO w gminie. 76% respondentów podkreśliło, że brało udział w oficjalnych spotkaniach z przedstawicielami samorządu, aż 50% z nich realizowało wspólne projekty z samorządem, zaś 35% organizacji mogło liczyć na wsparcie samorządu w codziennej działalności organizacji. </a:t>
            </a:r>
          </a:p>
        </p:txBody>
      </p:sp>
    </p:spTree>
    <p:extLst>
      <p:ext uri="{BB962C8B-B14F-4D97-AF65-F5344CB8AC3E}">
        <p14:creationId xmlns:p14="http://schemas.microsoft.com/office/powerpoint/2010/main" val="32403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55B26E-44F7-4C12-9EAC-ADE10C7311D1}"/>
              </a:ext>
            </a:extLst>
          </p:cNvPr>
          <p:cNvSpPr>
            <a:spLocks noGrp="1"/>
          </p:cNvSpPr>
          <p:nvPr>
            <p:ph type="title"/>
          </p:nvPr>
        </p:nvSpPr>
        <p:spPr/>
        <p:txBody>
          <a:bodyPr/>
          <a:lstStyle/>
          <a:p>
            <a:pPr algn="l"/>
            <a:r>
              <a:rPr lang="pl-PL" dirty="0"/>
              <a:t>Zakres tematyczny badań </a:t>
            </a:r>
          </a:p>
        </p:txBody>
      </p:sp>
      <p:sp>
        <p:nvSpPr>
          <p:cNvPr id="3" name="Symbol zastępczy zawartości 2">
            <a:extLst>
              <a:ext uri="{FF2B5EF4-FFF2-40B4-BE49-F238E27FC236}">
                <a16:creationId xmlns:a16="http://schemas.microsoft.com/office/drawing/2014/main" id="{BCA58AD9-33A5-4D8C-AC00-A537F7C9FB1F}"/>
              </a:ext>
            </a:extLst>
          </p:cNvPr>
          <p:cNvSpPr>
            <a:spLocks noGrp="1"/>
          </p:cNvSpPr>
          <p:nvPr>
            <p:ph sz="quarter" idx="13"/>
          </p:nvPr>
        </p:nvSpPr>
        <p:spPr/>
        <p:txBody>
          <a:bodyPr/>
          <a:lstStyle/>
          <a:p>
            <a:pPr marL="457200" indent="-457200">
              <a:buAutoNum type="arabicPeriod"/>
            </a:pPr>
            <a:r>
              <a:rPr lang="pl-PL" dirty="0"/>
              <a:t>Charakterystyka organizacji pozarządowych w Starachowicach</a:t>
            </a:r>
          </a:p>
          <a:p>
            <a:pPr marL="457200" indent="-457200">
              <a:buAutoNum type="arabicPeriod"/>
            </a:pPr>
            <a:r>
              <a:rPr lang="pl-PL" dirty="0"/>
              <a:t>Źródła finansowania i aplikowanie o środki</a:t>
            </a:r>
          </a:p>
          <a:p>
            <a:pPr marL="457200" indent="-457200">
              <a:buAutoNum type="arabicPeriod"/>
            </a:pPr>
            <a:r>
              <a:rPr lang="pl-PL" dirty="0"/>
              <a:t>Pracownicy organizacji pozarządowych</a:t>
            </a:r>
          </a:p>
          <a:p>
            <a:pPr marL="457200" indent="-457200">
              <a:buAutoNum type="arabicPeriod"/>
            </a:pPr>
            <a:r>
              <a:rPr lang="pl-PL" dirty="0"/>
              <a:t>Współpraca NGO z samorządem lokalnym</a:t>
            </a:r>
          </a:p>
          <a:p>
            <a:pPr marL="457200" indent="-457200">
              <a:buAutoNum type="arabicPeriod"/>
            </a:pPr>
            <a:r>
              <a:rPr lang="pl-PL" dirty="0"/>
              <a:t>Charakterystyka problemów starachowickich organizacji pozarządowych</a:t>
            </a:r>
          </a:p>
          <a:p>
            <a:pPr marL="457200" indent="-457200">
              <a:buAutoNum type="arabicPeriod"/>
            </a:pPr>
            <a:r>
              <a:rPr lang="pl-PL" dirty="0"/>
              <a:t>Podsumowanie. Wnioski i rekomendacje</a:t>
            </a:r>
          </a:p>
        </p:txBody>
      </p:sp>
    </p:spTree>
    <p:extLst>
      <p:ext uri="{BB962C8B-B14F-4D97-AF65-F5344CB8AC3E}">
        <p14:creationId xmlns:p14="http://schemas.microsoft.com/office/powerpoint/2010/main" val="4269702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070865-C932-4D3F-BFBB-D608F6C1A038}"/>
              </a:ext>
            </a:extLst>
          </p:cNvPr>
          <p:cNvSpPr>
            <a:spLocks noGrp="1"/>
          </p:cNvSpPr>
          <p:nvPr>
            <p:ph type="title"/>
          </p:nvPr>
        </p:nvSpPr>
        <p:spPr>
          <a:xfrm>
            <a:off x="1513274" y="1043819"/>
            <a:ext cx="9669259" cy="1093325"/>
          </a:xfrm>
        </p:spPr>
        <p:txBody>
          <a:bodyPr>
            <a:normAutofit/>
          </a:bodyPr>
          <a:lstStyle/>
          <a:p>
            <a:pPr algn="l"/>
            <a:r>
              <a:rPr lang="pl-PL" sz="1600" b="1" cap="none" dirty="0"/>
              <a:t>Wykres 14  Podejmowanie konieczności działań zmierzających do zwiększenia stopnia kontaktów </a:t>
            </a:r>
            <a:br>
              <a:rPr lang="pl-PL" sz="1600" b="1" cap="none" dirty="0"/>
            </a:br>
            <a:r>
              <a:rPr lang="pl-PL" sz="1600" b="1" cap="none" dirty="0"/>
              <a:t>z organizacjami pozarządowymi </a:t>
            </a:r>
            <a:br>
              <a:rPr lang="pl-PL" dirty="0"/>
            </a:br>
            <a:endParaRPr lang="pl-PL" dirty="0"/>
          </a:p>
        </p:txBody>
      </p:sp>
      <p:sp>
        <p:nvSpPr>
          <p:cNvPr id="3" name="Symbol zastępczy zawartości 2">
            <a:extLst>
              <a:ext uri="{FF2B5EF4-FFF2-40B4-BE49-F238E27FC236}">
                <a16:creationId xmlns:a16="http://schemas.microsoft.com/office/drawing/2014/main" id="{309B1B6A-4540-4782-B584-36286EFD5B23}"/>
              </a:ext>
            </a:extLst>
          </p:cNvPr>
          <p:cNvSpPr>
            <a:spLocks noGrp="1"/>
          </p:cNvSpPr>
          <p:nvPr>
            <p:ph sz="quarter" idx="13"/>
          </p:nvPr>
        </p:nvSpPr>
        <p:spPr>
          <a:xfrm>
            <a:off x="729205" y="4643307"/>
            <a:ext cx="9669259" cy="1502850"/>
          </a:xfrm>
        </p:spPr>
        <p:txBody>
          <a:bodyPr>
            <a:normAutofit/>
          </a:bodyPr>
          <a:lstStyle/>
          <a:p>
            <a:pPr marL="0" indent="0" algn="just">
              <a:buNone/>
            </a:pPr>
            <a:r>
              <a:rPr lang="pl-PL" sz="1800" cap="none" dirty="0"/>
              <a:t>Aż 56% przebadanych osób określa, że taka potrzeba jest konieczna, 44% uważa, że jest „raczej jest” potrzebna. Żadna z osób, które brały udział w badaniach, nie stwierdziła, iż taka potrzeba jest zbędna.</a:t>
            </a:r>
          </a:p>
        </p:txBody>
      </p:sp>
      <p:pic>
        <p:nvPicPr>
          <p:cNvPr id="5122" name="Obraz 7">
            <a:extLst>
              <a:ext uri="{FF2B5EF4-FFF2-40B4-BE49-F238E27FC236}">
                <a16:creationId xmlns:a16="http://schemas.microsoft.com/office/drawing/2014/main" id="{582B1E0C-B5CD-47AC-B80E-8AB4E4832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905" y="2026296"/>
            <a:ext cx="7735864" cy="196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17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Obraz 8">
            <a:extLst>
              <a:ext uri="{FF2B5EF4-FFF2-40B4-BE49-F238E27FC236}">
                <a16:creationId xmlns:a16="http://schemas.microsoft.com/office/drawing/2014/main" id="{F2FC5609-7915-4B4E-A385-815E6ED10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374" y="1989404"/>
            <a:ext cx="7005261" cy="3800353"/>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a:extLst>
              <a:ext uri="{FF2B5EF4-FFF2-40B4-BE49-F238E27FC236}">
                <a16:creationId xmlns:a16="http://schemas.microsoft.com/office/drawing/2014/main" id="{6BAB19CD-39C8-4121-BA1E-EC9AED13661B}"/>
              </a:ext>
            </a:extLst>
          </p:cNvPr>
          <p:cNvSpPr>
            <a:spLocks noGrp="1"/>
          </p:cNvSpPr>
          <p:nvPr>
            <p:ph type="title"/>
          </p:nvPr>
        </p:nvSpPr>
        <p:spPr>
          <a:xfrm>
            <a:off x="913775" y="618517"/>
            <a:ext cx="10364451" cy="1596177"/>
          </a:xfrm>
        </p:spPr>
        <p:txBody>
          <a:bodyPr>
            <a:normAutofit/>
          </a:bodyPr>
          <a:lstStyle/>
          <a:p>
            <a:r>
              <a:rPr lang="pl-PL" sz="1600" b="1" cap="none" dirty="0"/>
              <a:t>Wykres 15  Działania w ramach zintensyfikowania stałych kontaktów samorządu lokalnego z organizacjami pozarządowymi  </a:t>
            </a:r>
            <a:br>
              <a:rPr lang="pl-PL" sz="2500" dirty="0"/>
            </a:br>
            <a:endParaRPr lang="pl-PL" sz="2500" dirty="0"/>
          </a:p>
        </p:txBody>
      </p:sp>
      <p:sp>
        <p:nvSpPr>
          <p:cNvPr id="3" name="Symbol zastępczy zawartości 2">
            <a:extLst>
              <a:ext uri="{FF2B5EF4-FFF2-40B4-BE49-F238E27FC236}">
                <a16:creationId xmlns:a16="http://schemas.microsoft.com/office/drawing/2014/main" id="{B3C45B05-D8C1-49CB-A03E-3FA2E5B94FD9}"/>
              </a:ext>
            </a:extLst>
          </p:cNvPr>
          <p:cNvSpPr>
            <a:spLocks noGrp="1"/>
          </p:cNvSpPr>
          <p:nvPr>
            <p:ph sz="quarter" idx="13"/>
          </p:nvPr>
        </p:nvSpPr>
        <p:spPr>
          <a:xfrm>
            <a:off x="717630" y="2037145"/>
            <a:ext cx="4150379" cy="3800353"/>
          </a:xfrm>
        </p:spPr>
        <p:txBody>
          <a:bodyPr>
            <a:noAutofit/>
          </a:bodyPr>
          <a:lstStyle/>
          <a:p>
            <a:pPr marL="0" indent="0" algn="just">
              <a:buNone/>
            </a:pPr>
            <a:r>
              <a:rPr lang="pl-PL" sz="1800" cap="none" dirty="0"/>
              <a:t> Okazuje się, że przedstawiciele organizacji pozarządowych oczekują od władz miasta organizacji cyklicznych spotkań z samorządem lokalnym (59%) oraz cyklicznego wsparcia w formie udzielania doradztwa (53%). Dodatkowo w opinii respondentów pożądane byłyby szkolenia organizowane przez samorząd dla NGO (47%), a także prowadzenie aktywnych działań w zakresie kontaktów poprzez strony internetowe i komunikatory (35%). </a:t>
            </a:r>
          </a:p>
        </p:txBody>
      </p:sp>
    </p:spTree>
    <p:extLst>
      <p:ext uri="{BB962C8B-B14F-4D97-AF65-F5344CB8AC3E}">
        <p14:creationId xmlns:p14="http://schemas.microsoft.com/office/powerpoint/2010/main" val="2306232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BF463B-CE54-4A97-95D2-CF08C913388D}"/>
              </a:ext>
            </a:extLst>
          </p:cNvPr>
          <p:cNvSpPr>
            <a:spLocks noGrp="1"/>
          </p:cNvSpPr>
          <p:nvPr>
            <p:ph type="title"/>
          </p:nvPr>
        </p:nvSpPr>
        <p:spPr>
          <a:xfrm>
            <a:off x="658594" y="2367092"/>
            <a:ext cx="10364451" cy="1596177"/>
          </a:xfrm>
        </p:spPr>
        <p:txBody>
          <a:bodyPr>
            <a:normAutofit fontScale="90000"/>
          </a:bodyPr>
          <a:lstStyle/>
          <a:p>
            <a:r>
              <a:rPr lang="pl-PL" sz="4400" b="1" dirty="0"/>
              <a:t>Charakterystyka problemów starachowickich organizacji pozarządowych</a:t>
            </a:r>
            <a:br>
              <a:rPr lang="pl-PL" dirty="0"/>
            </a:br>
            <a:endParaRPr lang="pl-PL" dirty="0"/>
          </a:p>
        </p:txBody>
      </p:sp>
      <p:sp>
        <p:nvSpPr>
          <p:cNvPr id="3" name="Symbol zastępczy zawartości 2">
            <a:extLst>
              <a:ext uri="{FF2B5EF4-FFF2-40B4-BE49-F238E27FC236}">
                <a16:creationId xmlns:a16="http://schemas.microsoft.com/office/drawing/2014/main" id="{08EB8327-0F19-42D3-8B4A-1AFE06071781}"/>
              </a:ext>
            </a:extLst>
          </p:cNvPr>
          <p:cNvSpPr>
            <a:spLocks noGrp="1"/>
          </p:cNvSpPr>
          <p:nvPr>
            <p:ph sz="quarter" idx="13"/>
          </p:nvPr>
        </p:nvSpPr>
        <p:spPr/>
        <p:txBody>
          <a:bodyPr/>
          <a:lstStyle/>
          <a:p>
            <a:endParaRPr lang="pl-PL"/>
          </a:p>
        </p:txBody>
      </p:sp>
    </p:spTree>
    <p:extLst>
      <p:ext uri="{BB962C8B-B14F-4D97-AF65-F5344CB8AC3E}">
        <p14:creationId xmlns:p14="http://schemas.microsoft.com/office/powerpoint/2010/main" val="2395722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881A1F-9DB6-43D8-8288-F0A401FAA98F}"/>
              </a:ext>
            </a:extLst>
          </p:cNvPr>
          <p:cNvSpPr>
            <a:spLocks noGrp="1"/>
          </p:cNvSpPr>
          <p:nvPr>
            <p:ph type="title"/>
          </p:nvPr>
        </p:nvSpPr>
        <p:spPr/>
        <p:txBody>
          <a:bodyPr/>
          <a:lstStyle/>
          <a:p>
            <a:pPr algn="l"/>
            <a:r>
              <a:rPr lang="pl-PL" sz="1600" b="1" cap="none" dirty="0"/>
              <a:t>Wykres 16  Koszty związane z prowadzoną działalnością   </a:t>
            </a:r>
            <a:br>
              <a:rPr lang="pl-PL" dirty="0"/>
            </a:br>
            <a:endParaRPr lang="pl-PL" dirty="0"/>
          </a:p>
        </p:txBody>
      </p:sp>
      <p:pic>
        <p:nvPicPr>
          <p:cNvPr id="7170" name="Obraz 12">
            <a:extLst>
              <a:ext uri="{FF2B5EF4-FFF2-40B4-BE49-F238E27FC236}">
                <a16:creationId xmlns:a16="http://schemas.microsoft.com/office/drawing/2014/main" id="{886064B7-B8DD-4120-9063-BB4F777A6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302" y="1587928"/>
            <a:ext cx="8456331" cy="368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A6AA251-10AF-4343-A4FE-738F3C1DFAB8}"/>
              </a:ext>
            </a:extLst>
          </p:cNvPr>
          <p:cNvSpPr>
            <a:spLocks noGrp="1" noChangeArrowheads="1"/>
          </p:cNvSpPr>
          <p:nvPr>
            <p:ph sz="quarter" idx="13"/>
          </p:nvPr>
        </p:nvSpPr>
        <p:spPr bwMode="auto">
          <a:xfrm>
            <a:off x="794656" y="5508298"/>
            <a:ext cx="954019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Największy poziom kosztów organizacje ponoszą na zakup środków bieżących związanych </a:t>
            </a:r>
            <a:br>
              <a:rPr kumimoji="0" lang="pl-PL" altLang="pl-PL" sz="1800" b="0" i="0" u="sng" strike="noStrike" cap="none" normalizeH="0" baseline="0" dirty="0">
                <a:ln>
                  <a:noFill/>
                </a:ln>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pl-PL" altLang="pl-PL" sz="1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 funkcjonowaniem organizacji (prawie 60% kosztów). Inne koszty, które utrzymują się na wysokim poziomie, to: koszty mediów, wynajmu lokalu oraz koszty pracownicze. </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3955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078DA9-8052-40F0-BC52-F05A2488FA22}"/>
              </a:ext>
            </a:extLst>
          </p:cNvPr>
          <p:cNvSpPr>
            <a:spLocks noGrp="1"/>
          </p:cNvSpPr>
          <p:nvPr>
            <p:ph type="title"/>
          </p:nvPr>
        </p:nvSpPr>
        <p:spPr>
          <a:xfrm>
            <a:off x="913775" y="618518"/>
            <a:ext cx="10364451" cy="742450"/>
          </a:xfrm>
        </p:spPr>
        <p:txBody>
          <a:bodyPr>
            <a:normAutofit fontScale="90000"/>
          </a:bodyPr>
          <a:lstStyle/>
          <a:p>
            <a:pPr algn="l"/>
            <a:r>
              <a:rPr lang="pl-PL" sz="1800" b="1" cap="none" dirty="0"/>
              <a:t>Wykres 17  Problemy organizacji pozarządowych w Starachowicach </a:t>
            </a:r>
            <a:br>
              <a:rPr lang="pl-PL" dirty="0"/>
            </a:br>
            <a:endParaRPr lang="pl-PL" dirty="0"/>
          </a:p>
        </p:txBody>
      </p:sp>
      <p:sp>
        <p:nvSpPr>
          <p:cNvPr id="3" name="Symbol zastępczy zawartości 2">
            <a:extLst>
              <a:ext uri="{FF2B5EF4-FFF2-40B4-BE49-F238E27FC236}">
                <a16:creationId xmlns:a16="http://schemas.microsoft.com/office/drawing/2014/main" id="{606AEAFF-857E-4333-AA0F-3468D2157FB2}"/>
              </a:ext>
            </a:extLst>
          </p:cNvPr>
          <p:cNvSpPr>
            <a:spLocks noGrp="1"/>
          </p:cNvSpPr>
          <p:nvPr>
            <p:ph sz="quarter" idx="13"/>
          </p:nvPr>
        </p:nvSpPr>
        <p:spPr>
          <a:xfrm>
            <a:off x="1562986" y="5178056"/>
            <a:ext cx="9714614" cy="613143"/>
          </a:xfrm>
        </p:spPr>
        <p:txBody>
          <a:bodyPr/>
          <a:lstStyle/>
          <a:p>
            <a:endParaRPr lang="pl-PL" dirty="0"/>
          </a:p>
        </p:txBody>
      </p:sp>
      <p:pic>
        <p:nvPicPr>
          <p:cNvPr id="8194" name="Obraz 9">
            <a:extLst>
              <a:ext uri="{FF2B5EF4-FFF2-40B4-BE49-F238E27FC236}">
                <a16:creationId xmlns:a16="http://schemas.microsoft.com/office/drawing/2014/main" id="{AA97FB60-2CEA-4583-BAA5-D2C4DA39B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986" y="1001318"/>
            <a:ext cx="8888953" cy="557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746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14D9F8-2361-44E7-B0F5-D0037EE6164D}"/>
              </a:ext>
            </a:extLst>
          </p:cNvPr>
          <p:cNvSpPr>
            <a:spLocks noGrp="1"/>
          </p:cNvSpPr>
          <p:nvPr>
            <p:ph type="title"/>
          </p:nvPr>
        </p:nvSpPr>
        <p:spPr>
          <a:xfrm>
            <a:off x="1084521" y="820537"/>
            <a:ext cx="9864096" cy="593593"/>
          </a:xfrm>
        </p:spPr>
        <p:txBody>
          <a:bodyPr>
            <a:normAutofit fontScale="90000"/>
          </a:bodyPr>
          <a:lstStyle/>
          <a:p>
            <a:pPr algn="l"/>
            <a:r>
              <a:rPr lang="pl-PL" sz="1800" b="1" cap="none" dirty="0"/>
              <a:t>Wykres 18  Obszary kryzysowe starachowickich organizacji pozarządowych </a:t>
            </a:r>
            <a:br>
              <a:rPr lang="pl-PL" dirty="0"/>
            </a:br>
            <a:endParaRPr lang="pl-PL" dirty="0"/>
          </a:p>
        </p:txBody>
      </p:sp>
      <p:sp>
        <p:nvSpPr>
          <p:cNvPr id="3" name="Symbol zastępczy zawartości 2">
            <a:extLst>
              <a:ext uri="{FF2B5EF4-FFF2-40B4-BE49-F238E27FC236}">
                <a16:creationId xmlns:a16="http://schemas.microsoft.com/office/drawing/2014/main" id="{1C0FD9DE-63ED-497F-A948-2A91E08AD65E}"/>
              </a:ext>
            </a:extLst>
          </p:cNvPr>
          <p:cNvSpPr>
            <a:spLocks noGrp="1"/>
          </p:cNvSpPr>
          <p:nvPr>
            <p:ph sz="quarter" idx="13"/>
          </p:nvPr>
        </p:nvSpPr>
        <p:spPr>
          <a:xfrm>
            <a:off x="914400" y="5769711"/>
            <a:ext cx="9864096" cy="889590"/>
          </a:xfrm>
        </p:spPr>
        <p:txBody>
          <a:bodyPr/>
          <a:lstStyle/>
          <a:p>
            <a:endParaRPr lang="pl-PL" dirty="0"/>
          </a:p>
        </p:txBody>
      </p:sp>
      <p:pic>
        <p:nvPicPr>
          <p:cNvPr id="9218" name="Obraz 10">
            <a:extLst>
              <a:ext uri="{FF2B5EF4-FFF2-40B4-BE49-F238E27FC236}">
                <a16:creationId xmlns:a16="http://schemas.microsoft.com/office/drawing/2014/main" id="{D986D37E-885F-4E8F-AB67-BD60ED5F5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504" y="1173316"/>
            <a:ext cx="8841666" cy="448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547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F66A1F-1C8C-431D-9C41-043C77036D52}"/>
              </a:ext>
            </a:extLst>
          </p:cNvPr>
          <p:cNvSpPr>
            <a:spLocks noGrp="1"/>
          </p:cNvSpPr>
          <p:nvPr>
            <p:ph type="title"/>
          </p:nvPr>
        </p:nvSpPr>
        <p:spPr>
          <a:xfrm>
            <a:off x="690492" y="1958219"/>
            <a:ext cx="10364451" cy="1596177"/>
          </a:xfrm>
        </p:spPr>
        <p:txBody>
          <a:bodyPr>
            <a:normAutofit fontScale="90000"/>
          </a:bodyPr>
          <a:lstStyle/>
          <a:p>
            <a:r>
              <a:rPr lang="pl-PL" sz="4400" b="1" dirty="0"/>
              <a:t>Podsumowanie</a:t>
            </a:r>
            <a:br>
              <a:rPr lang="pl-PL" sz="4400" b="1" dirty="0"/>
            </a:br>
            <a:br>
              <a:rPr lang="pl-PL" sz="4400" b="1" dirty="0"/>
            </a:br>
            <a:r>
              <a:rPr lang="pl-PL" sz="4400" b="1" dirty="0"/>
              <a:t>Wnioski i rekomendacje</a:t>
            </a:r>
            <a:br>
              <a:rPr lang="pl-PL" dirty="0"/>
            </a:br>
            <a:endParaRPr lang="pl-PL" dirty="0"/>
          </a:p>
        </p:txBody>
      </p:sp>
      <p:sp>
        <p:nvSpPr>
          <p:cNvPr id="3" name="Symbol zastępczy zawartości 2">
            <a:extLst>
              <a:ext uri="{FF2B5EF4-FFF2-40B4-BE49-F238E27FC236}">
                <a16:creationId xmlns:a16="http://schemas.microsoft.com/office/drawing/2014/main" id="{5AD8B4F3-7095-4AA2-8394-3EAF8CF8C392}"/>
              </a:ext>
            </a:extLst>
          </p:cNvPr>
          <p:cNvSpPr>
            <a:spLocks noGrp="1"/>
          </p:cNvSpPr>
          <p:nvPr>
            <p:ph sz="quarter" idx="13"/>
          </p:nvPr>
        </p:nvSpPr>
        <p:spPr>
          <a:xfrm>
            <a:off x="913774" y="4082902"/>
            <a:ext cx="10363826" cy="1708297"/>
          </a:xfrm>
        </p:spPr>
        <p:txBody>
          <a:bodyPr/>
          <a:lstStyle/>
          <a:p>
            <a:endParaRPr lang="pl-PL" dirty="0"/>
          </a:p>
        </p:txBody>
      </p:sp>
    </p:spTree>
    <p:extLst>
      <p:ext uri="{BB962C8B-B14F-4D97-AF65-F5344CB8AC3E}">
        <p14:creationId xmlns:p14="http://schemas.microsoft.com/office/powerpoint/2010/main" val="434959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AC416A-CF0D-488A-BBC4-3F0591590BAC}"/>
              </a:ext>
            </a:extLst>
          </p:cNvPr>
          <p:cNvSpPr>
            <a:spLocks noGrp="1"/>
          </p:cNvSpPr>
          <p:nvPr>
            <p:ph type="title"/>
          </p:nvPr>
        </p:nvSpPr>
        <p:spPr/>
        <p:txBody>
          <a:bodyPr>
            <a:normAutofit/>
          </a:bodyPr>
          <a:lstStyle/>
          <a:p>
            <a:pPr algn="l"/>
            <a:r>
              <a:rPr lang="pl-PL" sz="2000" b="1" dirty="0"/>
              <a:t>Wnioski: </a:t>
            </a:r>
          </a:p>
        </p:txBody>
      </p:sp>
      <p:sp>
        <p:nvSpPr>
          <p:cNvPr id="3" name="Symbol zastępczy zawartości 2">
            <a:extLst>
              <a:ext uri="{FF2B5EF4-FFF2-40B4-BE49-F238E27FC236}">
                <a16:creationId xmlns:a16="http://schemas.microsoft.com/office/drawing/2014/main" id="{38319E6F-8CDE-4C64-9273-999D65A35541}"/>
              </a:ext>
            </a:extLst>
          </p:cNvPr>
          <p:cNvSpPr>
            <a:spLocks noGrp="1"/>
          </p:cNvSpPr>
          <p:nvPr>
            <p:ph sz="quarter" idx="13"/>
          </p:nvPr>
        </p:nvSpPr>
        <p:spPr>
          <a:xfrm>
            <a:off x="786184" y="1716946"/>
            <a:ext cx="10363826" cy="4522537"/>
          </a:xfrm>
        </p:spPr>
        <p:txBody>
          <a:bodyPr>
            <a:normAutofit/>
          </a:bodyPr>
          <a:lstStyle/>
          <a:p>
            <a:pPr algn="just"/>
            <a:r>
              <a:rPr lang="pl-PL" dirty="0"/>
              <a:t>Sektor organizacji pozarządowych w mieście jest dobrze rozwinięty. Widoczna jest różnorodność form działalności (kultura fizyczna, rekreacja, pomoc społeczna, aktywność społeczna, ochrona i profilaktyka zdrowia).</a:t>
            </a:r>
          </a:p>
          <a:p>
            <a:pPr algn="just"/>
            <a:r>
              <a:rPr lang="pl-PL" dirty="0"/>
              <a:t>W większości działalność organizacji pozarządowych posiada bogatą tradycję i doświadczenie.</a:t>
            </a:r>
          </a:p>
          <a:p>
            <a:pPr algn="just"/>
            <a:r>
              <a:rPr lang="pl-PL" dirty="0"/>
              <a:t>Zdecydowana większość podmiotów nie przynależy do sieci organizacji pozarządowych.</a:t>
            </a:r>
          </a:p>
          <a:p>
            <a:pPr algn="just"/>
            <a:r>
              <a:rPr lang="pl-PL" dirty="0"/>
              <a:t>NGO w nielicznych przypadkach zatrudnia pracowników etatowych (duże i prężnie działające organizacje).</a:t>
            </a:r>
          </a:p>
          <a:p>
            <a:pPr algn="just"/>
            <a:r>
              <a:rPr lang="pl-PL" dirty="0"/>
              <a:t>decydowana większość podmiotów wspierana jest przez pracę wolontariuszy.</a:t>
            </a:r>
          </a:p>
          <a:p>
            <a:pPr marL="457200" indent="-457200">
              <a:buAutoNum type="arabicPeriod"/>
            </a:pPr>
            <a:endParaRPr lang="pl-PL" dirty="0"/>
          </a:p>
        </p:txBody>
      </p:sp>
    </p:spTree>
    <p:extLst>
      <p:ext uri="{BB962C8B-B14F-4D97-AF65-F5344CB8AC3E}">
        <p14:creationId xmlns:p14="http://schemas.microsoft.com/office/powerpoint/2010/main" val="2905542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450EE8-5D75-44ED-9BFF-E3B1093B98B3}"/>
              </a:ext>
            </a:extLst>
          </p:cNvPr>
          <p:cNvSpPr>
            <a:spLocks noGrp="1"/>
          </p:cNvSpPr>
          <p:nvPr>
            <p:ph type="title"/>
          </p:nvPr>
        </p:nvSpPr>
        <p:spPr>
          <a:xfrm>
            <a:off x="913775" y="618517"/>
            <a:ext cx="10364451" cy="838143"/>
          </a:xfrm>
        </p:spPr>
        <p:txBody>
          <a:bodyPr>
            <a:normAutofit/>
          </a:bodyPr>
          <a:lstStyle/>
          <a:p>
            <a:pPr algn="l"/>
            <a:r>
              <a:rPr lang="pl-PL" sz="2000" b="1" dirty="0"/>
              <a:t>Wnioski: </a:t>
            </a:r>
            <a:endParaRPr lang="pl-PL" sz="2000" dirty="0"/>
          </a:p>
        </p:txBody>
      </p:sp>
      <p:sp>
        <p:nvSpPr>
          <p:cNvPr id="3" name="Symbol zastępczy zawartości 2">
            <a:extLst>
              <a:ext uri="{FF2B5EF4-FFF2-40B4-BE49-F238E27FC236}">
                <a16:creationId xmlns:a16="http://schemas.microsoft.com/office/drawing/2014/main" id="{66F06C98-B7E8-4C39-AA17-841EEE2085B3}"/>
              </a:ext>
            </a:extLst>
          </p:cNvPr>
          <p:cNvSpPr>
            <a:spLocks noGrp="1"/>
          </p:cNvSpPr>
          <p:nvPr>
            <p:ph sz="quarter" idx="13"/>
          </p:nvPr>
        </p:nvSpPr>
        <p:spPr>
          <a:xfrm>
            <a:off x="913774" y="1329070"/>
            <a:ext cx="10363826" cy="4462129"/>
          </a:xfrm>
        </p:spPr>
        <p:txBody>
          <a:bodyPr>
            <a:normAutofit fontScale="92500" lnSpcReduction="10000"/>
          </a:bodyPr>
          <a:lstStyle/>
          <a:p>
            <a:pPr algn="just"/>
            <a:r>
              <a:rPr lang="pl-PL" dirty="0"/>
              <a:t>Ponad 90% organizacji działających na terenie miasta nie prowadzi działalności gospodarczej. </a:t>
            </a:r>
          </a:p>
          <a:p>
            <a:pPr algn="just"/>
            <a:r>
              <a:rPr lang="pl-PL" dirty="0"/>
              <a:t>Osoby współpracujące lub przynależące do organizacji poświęcają dużo swojego wolnego czasu na rzecz organizacji. </a:t>
            </a:r>
          </a:p>
          <a:p>
            <a:pPr algn="just"/>
            <a:r>
              <a:rPr lang="pl-PL" dirty="0"/>
              <a:t>Najczęstsza formą działalności starachowickich organizacji jest organizowanie wydarzeń kulturalnych, edukacyjnych i rozrywkowych. </a:t>
            </a:r>
          </a:p>
          <a:p>
            <a:pPr algn="just"/>
            <a:r>
              <a:rPr lang="pl-PL" dirty="0"/>
              <a:t>Widoczny jest podział organizacji ze względu na osiągane przychody (brak przychodów, do 5 tys. zł lub duże organizacje, które osiągają przychód w wysokości do 50 tys. zł. rocznie).</a:t>
            </a:r>
          </a:p>
          <a:p>
            <a:pPr algn="just"/>
            <a:r>
              <a:rPr lang="pl-PL" dirty="0"/>
              <a:t>Do największych kosztów organizacji należą opłaty związane z codziennym funkcjonowaniem podmiotów (księgowość, najem lokali, bieżące wydatki na środki biurowe i czystości itp.)</a:t>
            </a:r>
          </a:p>
        </p:txBody>
      </p:sp>
    </p:spTree>
    <p:extLst>
      <p:ext uri="{BB962C8B-B14F-4D97-AF65-F5344CB8AC3E}">
        <p14:creationId xmlns:p14="http://schemas.microsoft.com/office/powerpoint/2010/main" val="2944560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AAC1D7-D2A4-491A-A03E-349AB3504B8B}"/>
              </a:ext>
            </a:extLst>
          </p:cNvPr>
          <p:cNvSpPr>
            <a:spLocks noGrp="1"/>
          </p:cNvSpPr>
          <p:nvPr>
            <p:ph type="title"/>
          </p:nvPr>
        </p:nvSpPr>
        <p:spPr>
          <a:xfrm>
            <a:off x="913775" y="618518"/>
            <a:ext cx="10364451" cy="731818"/>
          </a:xfrm>
        </p:spPr>
        <p:txBody>
          <a:bodyPr>
            <a:normAutofit/>
          </a:bodyPr>
          <a:lstStyle/>
          <a:p>
            <a:pPr algn="l"/>
            <a:r>
              <a:rPr lang="pl-PL" sz="2000" b="1" dirty="0"/>
              <a:t>Wnioski: </a:t>
            </a:r>
          </a:p>
        </p:txBody>
      </p:sp>
      <p:sp>
        <p:nvSpPr>
          <p:cNvPr id="3" name="Symbol zastępczy zawartości 2">
            <a:extLst>
              <a:ext uri="{FF2B5EF4-FFF2-40B4-BE49-F238E27FC236}">
                <a16:creationId xmlns:a16="http://schemas.microsoft.com/office/drawing/2014/main" id="{4971D3FD-CA35-44FE-8058-4FF1C68F7A83}"/>
              </a:ext>
            </a:extLst>
          </p:cNvPr>
          <p:cNvSpPr>
            <a:spLocks noGrp="1"/>
          </p:cNvSpPr>
          <p:nvPr>
            <p:ph sz="quarter" idx="13"/>
          </p:nvPr>
        </p:nvSpPr>
        <p:spPr>
          <a:xfrm>
            <a:off x="828714" y="1350336"/>
            <a:ext cx="10363826" cy="5007934"/>
          </a:xfrm>
        </p:spPr>
        <p:txBody>
          <a:bodyPr>
            <a:normAutofit/>
          </a:bodyPr>
          <a:lstStyle/>
          <a:p>
            <a:pPr algn="just"/>
            <a:r>
              <a:rPr lang="pl-PL" dirty="0"/>
              <a:t>Najczęstszym źródłem pozyskiwania środków finansowych są składki członkowskie oraz aplikowanie o środki zewnętrzne na działalność statutową (głównie z Urzędu Miejskiego/Powiatu</a:t>
            </a:r>
          </a:p>
          <a:p>
            <a:pPr algn="just"/>
            <a:r>
              <a:rPr lang="pl-PL" dirty="0"/>
              <a:t>Największa barierą w pozyskiwaniu środków zewnętrznych przez niektóre organizacje jest brak wiedzy i doświadczenia w tym zakresie. </a:t>
            </a:r>
          </a:p>
          <a:p>
            <a:pPr algn="just"/>
            <a:r>
              <a:rPr lang="pl-PL" dirty="0"/>
              <a:t>Dobrze rozwinięta jest współpraca i kontakty z samorządem lokalnym</a:t>
            </a:r>
          </a:p>
          <a:p>
            <a:pPr algn="just"/>
            <a:r>
              <a:rPr lang="pl-PL" dirty="0"/>
              <a:t>Niewystarczająca jest współpraca z innymi podmiotami (np. Urząd Marszałkowski, Kościół, media, instytucje centralne) oraz z innymi organizacjami pozarządowymi zarówno w mieście, jak i poza nim</a:t>
            </a:r>
          </a:p>
          <a:p>
            <a:pPr algn="just"/>
            <a:r>
              <a:rPr lang="pl-PL" dirty="0"/>
              <a:t>Widoczna jest potrzeba organizacji cyklicznych spotkań organizacji pozarządowych z samorządem lokalnym w celu  identyfikacji problemów, deficytów oraz potencjału III sektora gospodarczego. </a:t>
            </a:r>
          </a:p>
        </p:txBody>
      </p:sp>
    </p:spTree>
    <p:extLst>
      <p:ext uri="{BB962C8B-B14F-4D97-AF65-F5344CB8AC3E}">
        <p14:creationId xmlns:p14="http://schemas.microsoft.com/office/powerpoint/2010/main" val="256737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61E4BCD-B6E8-4A59-A067-E9A7589879A9}"/>
              </a:ext>
            </a:extLst>
          </p:cNvPr>
          <p:cNvSpPr>
            <a:spLocks noGrp="1"/>
          </p:cNvSpPr>
          <p:nvPr>
            <p:ph sz="quarter" idx="13"/>
          </p:nvPr>
        </p:nvSpPr>
        <p:spPr/>
        <p:txBody>
          <a:bodyPr>
            <a:normAutofit/>
          </a:bodyPr>
          <a:lstStyle/>
          <a:p>
            <a:pPr marL="0" indent="0" algn="ctr">
              <a:buNone/>
            </a:pPr>
            <a:r>
              <a:rPr lang="pl-PL" sz="4000" b="1" dirty="0"/>
              <a:t>Charakterystyka organizacji pozarządowych w Starachowicach</a:t>
            </a:r>
          </a:p>
        </p:txBody>
      </p:sp>
    </p:spTree>
    <p:extLst>
      <p:ext uri="{BB962C8B-B14F-4D97-AF65-F5344CB8AC3E}">
        <p14:creationId xmlns:p14="http://schemas.microsoft.com/office/powerpoint/2010/main" val="1500492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6A2F16-6432-4ED6-A3C7-A5F2C1C31DAB}"/>
              </a:ext>
            </a:extLst>
          </p:cNvPr>
          <p:cNvSpPr>
            <a:spLocks noGrp="1"/>
          </p:cNvSpPr>
          <p:nvPr>
            <p:ph type="title"/>
          </p:nvPr>
        </p:nvSpPr>
        <p:spPr>
          <a:xfrm>
            <a:off x="913775" y="618518"/>
            <a:ext cx="10364451" cy="551064"/>
          </a:xfrm>
        </p:spPr>
        <p:txBody>
          <a:bodyPr>
            <a:normAutofit/>
          </a:bodyPr>
          <a:lstStyle/>
          <a:p>
            <a:pPr algn="l"/>
            <a:r>
              <a:rPr lang="pl-PL" sz="2000" b="1" dirty="0"/>
              <a:t>Wnioski: </a:t>
            </a:r>
          </a:p>
        </p:txBody>
      </p:sp>
      <p:sp>
        <p:nvSpPr>
          <p:cNvPr id="3" name="Symbol zastępczy zawartości 2">
            <a:extLst>
              <a:ext uri="{FF2B5EF4-FFF2-40B4-BE49-F238E27FC236}">
                <a16:creationId xmlns:a16="http://schemas.microsoft.com/office/drawing/2014/main" id="{304097F6-4142-4B3D-BC2C-577F2C4CD685}"/>
              </a:ext>
            </a:extLst>
          </p:cNvPr>
          <p:cNvSpPr>
            <a:spLocks noGrp="1"/>
          </p:cNvSpPr>
          <p:nvPr>
            <p:ph sz="quarter" idx="13"/>
          </p:nvPr>
        </p:nvSpPr>
        <p:spPr>
          <a:xfrm>
            <a:off x="913774" y="1169582"/>
            <a:ext cx="10363826" cy="5348176"/>
          </a:xfrm>
        </p:spPr>
        <p:txBody>
          <a:bodyPr>
            <a:normAutofit lnSpcReduction="10000"/>
          </a:bodyPr>
          <a:lstStyle/>
          <a:p>
            <a:pPr algn="just"/>
            <a:r>
              <a:rPr lang="pl-PL" dirty="0"/>
              <a:t>Organizacje pozarządowe oczekują większego wsparcia w zakresie doradztwa indywidualnego (poradnictwo księgowe, dotacje).</a:t>
            </a:r>
          </a:p>
          <a:p>
            <a:pPr algn="just"/>
            <a:r>
              <a:rPr lang="pl-PL" dirty="0"/>
              <a:t>Główną barierą rozwojową organizacji pozarządowych są ograniczone środki finansowe oraz niekiedy brak kadry pracowniczej. </a:t>
            </a:r>
          </a:p>
          <a:p>
            <a:pPr algn="just"/>
            <a:r>
              <a:rPr lang="pl-PL" dirty="0"/>
              <a:t>W dalszym ciągu widnieje potrzeba udzielania wsparcia i informowania w zakresie możliwości pozyskiwania środków zewnętrznych na rozwój działalności. </a:t>
            </a:r>
          </a:p>
          <a:p>
            <a:pPr algn="just"/>
            <a:r>
              <a:rPr lang="pl-PL" dirty="0"/>
              <a:t>Wiele organizacji boryka się również z problemem odpowiedniego doposażenia biurowego (zła infrastruktura, niedostosowania do potrzeb osób niepełnosprawnych). </a:t>
            </a:r>
          </a:p>
          <a:p>
            <a:pPr algn="just"/>
            <a:r>
              <a:rPr lang="pl-PL" dirty="0"/>
              <a:t>Widoczny brak znajomości lokalnego III sektora wśród mieszkańców.</a:t>
            </a:r>
          </a:p>
          <a:p>
            <a:pPr algn="just"/>
            <a:r>
              <a:rPr lang="pl-PL" dirty="0"/>
              <a:t>Niedostateczny rozgłos medialny, promocyjny i reklamowy działalności organizacji pozarządowych</a:t>
            </a:r>
          </a:p>
        </p:txBody>
      </p:sp>
    </p:spTree>
    <p:extLst>
      <p:ext uri="{BB962C8B-B14F-4D97-AF65-F5344CB8AC3E}">
        <p14:creationId xmlns:p14="http://schemas.microsoft.com/office/powerpoint/2010/main" val="3662077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2530F5-CF8C-410F-8F38-CEE1CD2F6D01}"/>
              </a:ext>
            </a:extLst>
          </p:cNvPr>
          <p:cNvSpPr>
            <a:spLocks noGrp="1"/>
          </p:cNvSpPr>
          <p:nvPr>
            <p:ph type="title"/>
          </p:nvPr>
        </p:nvSpPr>
        <p:spPr>
          <a:xfrm>
            <a:off x="913775" y="618517"/>
            <a:ext cx="10364451" cy="636125"/>
          </a:xfrm>
        </p:spPr>
        <p:txBody>
          <a:bodyPr>
            <a:normAutofit/>
          </a:bodyPr>
          <a:lstStyle/>
          <a:p>
            <a:pPr algn="l"/>
            <a:r>
              <a:rPr lang="pl-PL" sz="2000" b="1" cap="none" dirty="0"/>
              <a:t>REKOMENDACJE: </a:t>
            </a:r>
          </a:p>
        </p:txBody>
      </p:sp>
      <p:sp>
        <p:nvSpPr>
          <p:cNvPr id="3" name="Symbol zastępczy zawartości 2">
            <a:extLst>
              <a:ext uri="{FF2B5EF4-FFF2-40B4-BE49-F238E27FC236}">
                <a16:creationId xmlns:a16="http://schemas.microsoft.com/office/drawing/2014/main" id="{B1F58254-E1DB-4CA8-9C97-4F194F0AE6E3}"/>
              </a:ext>
            </a:extLst>
          </p:cNvPr>
          <p:cNvSpPr>
            <a:spLocks noGrp="1"/>
          </p:cNvSpPr>
          <p:nvPr>
            <p:ph sz="quarter" idx="13"/>
          </p:nvPr>
        </p:nvSpPr>
        <p:spPr>
          <a:xfrm>
            <a:off x="913774" y="1254642"/>
            <a:ext cx="10363826" cy="4536557"/>
          </a:xfrm>
        </p:spPr>
        <p:txBody>
          <a:bodyPr>
            <a:normAutofit fontScale="85000" lnSpcReduction="10000"/>
          </a:bodyPr>
          <a:lstStyle/>
          <a:p>
            <a:pPr algn="just"/>
            <a:r>
              <a:rPr lang="pl-PL" dirty="0"/>
              <a:t>W dalszym ciągu należy wspierać osoby, które w organizacjach znajdują główne źródło dochodów. Dodatkowo warto pokazać możliwości dla osób bezrobotnych, iż organizacje to szansa zdobycia doświadczenia zawodowego, odpowiedzialna praca na rzecz społeczeństwa, a także możliwość znalezienia zatrudnienia (akcje informacyjne). </a:t>
            </a:r>
          </a:p>
          <a:p>
            <a:pPr algn="just"/>
            <a:r>
              <a:rPr lang="pl-PL" dirty="0"/>
              <a:t>Należy aktywnie wspierać pracę wolontariuszy poprzez oferowanie pomocy,  ukazywanie  korzyści jakie płyną z takiej pracy. Należy zachęcać młodych ludzi (dzieci, młodzież, studentów) do zaangażowania się w sprawy różnych organizacji, gdyż to jest szansa ich rozwoju personalnego i uwrażliwienia na liczne potrzeby mieszkańców ich miasta. Można w tym kierunku przeprowadzić szereg akcji w szkołach z przedstawieniem organizacji pozarządowych w mieście, by zachęcić młodych ludzi do pracy i pomocy tym podmiotom. </a:t>
            </a:r>
          </a:p>
          <a:p>
            <a:pPr algn="just"/>
            <a:r>
              <a:rPr lang="pl-PL" dirty="0"/>
              <a:t>Należy ukierunkować organizacje prowadzące działalność gospodarczą na podjęcie działań w zakresie osiągania większych zysków z prowadzonej działalności. Można zainicjować spotkania i wymianę doświadczeń pomiędzy przedsiębiorcami lokalnymi, a organizacjami III sektora. </a:t>
            </a:r>
          </a:p>
        </p:txBody>
      </p:sp>
    </p:spTree>
    <p:extLst>
      <p:ext uri="{BB962C8B-B14F-4D97-AF65-F5344CB8AC3E}">
        <p14:creationId xmlns:p14="http://schemas.microsoft.com/office/powerpoint/2010/main" val="2413011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CB3E8D-1F7C-4115-A424-00E4DD15E77A}"/>
              </a:ext>
            </a:extLst>
          </p:cNvPr>
          <p:cNvSpPr>
            <a:spLocks noGrp="1"/>
          </p:cNvSpPr>
          <p:nvPr>
            <p:ph type="title"/>
          </p:nvPr>
        </p:nvSpPr>
        <p:spPr>
          <a:xfrm>
            <a:off x="913775" y="618518"/>
            <a:ext cx="10364451" cy="657390"/>
          </a:xfrm>
        </p:spPr>
        <p:txBody>
          <a:bodyPr>
            <a:normAutofit/>
          </a:bodyPr>
          <a:lstStyle/>
          <a:p>
            <a:pPr algn="l"/>
            <a:r>
              <a:rPr lang="pl-PL" sz="2400" b="1" dirty="0"/>
              <a:t>Rekomendacje: </a:t>
            </a:r>
          </a:p>
        </p:txBody>
      </p:sp>
      <p:sp>
        <p:nvSpPr>
          <p:cNvPr id="3" name="Symbol zastępczy zawartości 2">
            <a:extLst>
              <a:ext uri="{FF2B5EF4-FFF2-40B4-BE49-F238E27FC236}">
                <a16:creationId xmlns:a16="http://schemas.microsoft.com/office/drawing/2014/main" id="{A5F324D7-2367-4BFE-A4D7-1E84E74847B1}"/>
              </a:ext>
            </a:extLst>
          </p:cNvPr>
          <p:cNvSpPr>
            <a:spLocks noGrp="1"/>
          </p:cNvSpPr>
          <p:nvPr>
            <p:ph sz="quarter" idx="13"/>
          </p:nvPr>
        </p:nvSpPr>
        <p:spPr>
          <a:xfrm>
            <a:off x="913774" y="1201480"/>
            <a:ext cx="10363826" cy="4589720"/>
          </a:xfrm>
        </p:spPr>
        <p:txBody>
          <a:bodyPr>
            <a:normAutofit fontScale="92500" lnSpcReduction="20000"/>
          </a:bodyPr>
          <a:lstStyle/>
          <a:p>
            <a:pPr algn="just"/>
            <a:r>
              <a:rPr lang="pl-PL" dirty="0"/>
              <a:t>Akcje promocyjno-informacyjne powinny w dużej mierze skupiać uwagę na pracę w organizacji, ukazując korzyści z niej płynące (np. rozwijanie zainteresowań, bezinteresowną pomoc, uwrażliwienie społeczeństwa na krzywdę ludzką). Zachęcenie osób starszych, bez pracy, młodzież do pracy </a:t>
            </a:r>
            <a:r>
              <a:rPr lang="pl-PL" dirty="0" err="1"/>
              <a:t>wolontariackiej</a:t>
            </a:r>
            <a:r>
              <a:rPr lang="pl-PL" dirty="0"/>
              <a:t>. </a:t>
            </a:r>
          </a:p>
          <a:p>
            <a:pPr algn="just"/>
            <a:r>
              <a:rPr lang="pl-PL" dirty="0"/>
              <a:t>Wsparcie organizacji w postaci reklamy, informowania społeczeństwa o podejmowanych działaniach, zapraszanie na imprezy okolicznościowe, zapewnienie rozgłosu medialnego. </a:t>
            </a:r>
          </a:p>
          <a:p>
            <a:pPr algn="just"/>
            <a:r>
              <a:rPr lang="pl-PL" dirty="0"/>
              <a:t>Udzielenie wsparcia doradczego w zakresie pozyskiwania środków zewnętrznych z innych źródeł niż Urząd Miejski. Prowadzenie szkoleń, informowanie i pomoc przy aplikowaniu o środki np. z Ministerstwa lub innych podmiotów, które wspierają III sektor. </a:t>
            </a:r>
          </a:p>
          <a:p>
            <a:pPr algn="just"/>
            <a:r>
              <a:rPr lang="pl-PL" dirty="0"/>
              <a:t>W miarę możliwości zmniejszenie kosztów najmu lokali, zapewnienie pomocy i wsparcia księgowego. </a:t>
            </a:r>
          </a:p>
        </p:txBody>
      </p:sp>
    </p:spTree>
    <p:extLst>
      <p:ext uri="{BB962C8B-B14F-4D97-AF65-F5344CB8AC3E}">
        <p14:creationId xmlns:p14="http://schemas.microsoft.com/office/powerpoint/2010/main" val="1916325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2AA13D-1C60-4D0D-A954-3229AAB74A84}"/>
              </a:ext>
            </a:extLst>
          </p:cNvPr>
          <p:cNvSpPr>
            <a:spLocks noGrp="1"/>
          </p:cNvSpPr>
          <p:nvPr>
            <p:ph type="title"/>
          </p:nvPr>
        </p:nvSpPr>
        <p:spPr>
          <a:xfrm>
            <a:off x="913775" y="618518"/>
            <a:ext cx="10364451" cy="448284"/>
          </a:xfrm>
        </p:spPr>
        <p:txBody>
          <a:bodyPr>
            <a:normAutofit/>
          </a:bodyPr>
          <a:lstStyle/>
          <a:p>
            <a:pPr algn="l"/>
            <a:r>
              <a:rPr lang="pl-PL" sz="2000" b="1" dirty="0"/>
              <a:t>Rekomendacje:</a:t>
            </a:r>
          </a:p>
        </p:txBody>
      </p:sp>
      <p:sp>
        <p:nvSpPr>
          <p:cNvPr id="3" name="Symbol zastępczy zawartości 2">
            <a:extLst>
              <a:ext uri="{FF2B5EF4-FFF2-40B4-BE49-F238E27FC236}">
                <a16:creationId xmlns:a16="http://schemas.microsoft.com/office/drawing/2014/main" id="{7B8DB30F-6D74-4A18-8C54-D8F98626200A}"/>
              </a:ext>
            </a:extLst>
          </p:cNvPr>
          <p:cNvSpPr>
            <a:spLocks noGrp="1"/>
          </p:cNvSpPr>
          <p:nvPr>
            <p:ph sz="quarter" idx="13"/>
          </p:nvPr>
        </p:nvSpPr>
        <p:spPr>
          <a:xfrm>
            <a:off x="913774" y="1158950"/>
            <a:ext cx="10363826" cy="4632250"/>
          </a:xfrm>
        </p:spPr>
        <p:txBody>
          <a:bodyPr>
            <a:normAutofit lnSpcReduction="10000"/>
          </a:bodyPr>
          <a:lstStyle/>
          <a:p>
            <a:pPr algn="just"/>
            <a:r>
              <a:rPr lang="pl-PL" dirty="0"/>
              <a:t>Udzielenie wsparcia doradczego w zakresie wypełniania dokumentów konkursowych/wniosków, a także informowanie podmiotów o ogłaszanych konkursach przez Urząd Miejski (np. drogą mailową). </a:t>
            </a:r>
          </a:p>
          <a:p>
            <a:pPr algn="just"/>
            <a:r>
              <a:rPr lang="pl-PL" dirty="0"/>
              <a:t>Należy udzielać wsparcia indywidualnego dla organizacji, organizować szkolenia w zakresie aplikowania o środki zewnętrzne. </a:t>
            </a:r>
          </a:p>
          <a:p>
            <a:pPr algn="just"/>
            <a:r>
              <a:rPr lang="pl-PL" dirty="0"/>
              <a:t>W dalszym ciągu utrzymywać dobre kontakty z organizacjami, zachęcać nowe podmioty do kontaktów i informować o możliwości wsparcia III sektora. </a:t>
            </a:r>
          </a:p>
          <a:p>
            <a:pPr algn="just"/>
            <a:r>
              <a:rPr lang="pl-PL" dirty="0"/>
              <a:t>Organizować spotkania z organizacjami w celu  identyfikacji problemów, deficytów oraz potencjału III sektora gospodarczego.</a:t>
            </a:r>
          </a:p>
          <a:p>
            <a:pPr algn="just"/>
            <a:r>
              <a:rPr lang="pl-PL" dirty="0"/>
              <a:t>Stworzyć w urzędzie punkt informacyjny czynny w określone dni. Poinformować o tym organizacje drogą mailową. Zachęcić do korzystania z takich usług. </a:t>
            </a:r>
          </a:p>
          <a:p>
            <a:endParaRPr lang="pl-PL" dirty="0"/>
          </a:p>
        </p:txBody>
      </p:sp>
      <p:sp>
        <p:nvSpPr>
          <p:cNvPr id="4" name="Rectangle 1">
            <a:extLst>
              <a:ext uri="{FF2B5EF4-FFF2-40B4-BE49-F238E27FC236}">
                <a16:creationId xmlns:a16="http://schemas.microsoft.com/office/drawing/2014/main" id="{803BB994-E5F2-4E99-BCB2-315EE0C0BE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Inicjować spotkania z przedstawicielami innych urzędów, jednostek, podmiotów gosp</a:t>
            </a:r>
            <a:r>
              <a:rPr kumimoji="0" lang="pl-PL" altLang="pl-PL" sz="1200" b="0" i="0" u="sng" strike="noStrike" cap="none" normalizeH="0" baseline="0">
                <a:ln>
                  <a:noFill/>
                </a:ln>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o</a:t>
            </a:r>
            <a:r>
              <a:rPr kumimoji="0" lang="pl-PL" altLang="pl-PL"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darczych, a także cykliczne spotkania organizacji działających w mieście. Należy stworzyć centrum wymiany doświadczeń i wzajemnego wsparcia własnych działalności. </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2725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D78F00-AE9D-4CE4-8614-4B206F84D0CD}"/>
              </a:ext>
            </a:extLst>
          </p:cNvPr>
          <p:cNvSpPr>
            <a:spLocks noGrp="1"/>
          </p:cNvSpPr>
          <p:nvPr>
            <p:ph type="title"/>
          </p:nvPr>
        </p:nvSpPr>
        <p:spPr>
          <a:xfrm>
            <a:off x="913775" y="618517"/>
            <a:ext cx="10364451" cy="646757"/>
          </a:xfrm>
        </p:spPr>
        <p:txBody>
          <a:bodyPr>
            <a:normAutofit/>
          </a:bodyPr>
          <a:lstStyle/>
          <a:p>
            <a:pPr algn="l"/>
            <a:r>
              <a:rPr lang="pl-PL" sz="2000" b="1" dirty="0"/>
              <a:t>Rekomendacje: </a:t>
            </a:r>
          </a:p>
        </p:txBody>
      </p:sp>
      <p:sp>
        <p:nvSpPr>
          <p:cNvPr id="3" name="Symbol zastępczy zawartości 2">
            <a:extLst>
              <a:ext uri="{FF2B5EF4-FFF2-40B4-BE49-F238E27FC236}">
                <a16:creationId xmlns:a16="http://schemas.microsoft.com/office/drawing/2014/main" id="{EE311AE9-0A08-4DCB-BD0A-C11DF378D5F8}"/>
              </a:ext>
            </a:extLst>
          </p:cNvPr>
          <p:cNvSpPr>
            <a:spLocks noGrp="1"/>
          </p:cNvSpPr>
          <p:nvPr>
            <p:ph sz="quarter" idx="13"/>
          </p:nvPr>
        </p:nvSpPr>
        <p:spPr>
          <a:xfrm>
            <a:off x="913774" y="1265274"/>
            <a:ext cx="10363826" cy="4525925"/>
          </a:xfrm>
        </p:spPr>
        <p:txBody>
          <a:bodyPr>
            <a:normAutofit fontScale="92500"/>
          </a:bodyPr>
          <a:lstStyle/>
          <a:p>
            <a:pPr algn="just"/>
            <a:r>
              <a:rPr lang="pl-PL" dirty="0"/>
              <a:t>Należy dopomóc organizacjom poprzez nawiązanie współpracy np. z SSE Starachowice w celu rozwinięcia współpracy międzysektorowej. </a:t>
            </a:r>
          </a:p>
          <a:p>
            <a:pPr algn="just"/>
            <a:r>
              <a:rPr lang="pl-PL" dirty="0"/>
              <a:t>Udzielenie wsparcia doradczego w zakresie pozyskiwania środków zewnętrznych z innych źródeł niż Urząd Miejski. Prowadzenie szkoleń, informowanie i pomoc przy aplikowaniu o środki np. z Ministerstwa lub innych podmiotów, które wspierają III sektor. </a:t>
            </a:r>
          </a:p>
          <a:p>
            <a:pPr algn="just"/>
            <a:r>
              <a:rPr lang="pl-PL" dirty="0"/>
              <a:t>Zorganizować pomoc materialną dla organizacji np. poprzez darowizny dużych firm odpowiedniego sprzętu biurowego na rzecz organizacji pozarządowych. </a:t>
            </a:r>
          </a:p>
          <a:p>
            <a:pPr algn="just"/>
            <a:r>
              <a:rPr lang="pl-PL" dirty="0"/>
              <a:t>Prowadzenie kampanii informacyjnych w środowisku lokalnym. </a:t>
            </a:r>
          </a:p>
          <a:p>
            <a:pPr algn="just"/>
            <a:r>
              <a:rPr lang="pl-PL" dirty="0"/>
              <a:t>Pomoc w organizowaniu rozgłosu medialnego dotyczącego akcji prowadzonych przez organizacje pozarządowe. </a:t>
            </a:r>
          </a:p>
        </p:txBody>
      </p:sp>
    </p:spTree>
    <p:extLst>
      <p:ext uri="{BB962C8B-B14F-4D97-AF65-F5344CB8AC3E}">
        <p14:creationId xmlns:p14="http://schemas.microsoft.com/office/powerpoint/2010/main" val="815703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134BB1-A324-48D0-9F6A-1A1F20F81A81}"/>
              </a:ext>
            </a:extLst>
          </p:cNvPr>
          <p:cNvSpPr>
            <a:spLocks noGrp="1"/>
          </p:cNvSpPr>
          <p:nvPr>
            <p:ph type="title"/>
          </p:nvPr>
        </p:nvSpPr>
        <p:spPr>
          <a:xfrm>
            <a:off x="1576497" y="1802201"/>
            <a:ext cx="9302752" cy="2992904"/>
          </a:xfrm>
        </p:spPr>
        <p:txBody>
          <a:bodyPr>
            <a:normAutofit/>
          </a:bodyPr>
          <a:lstStyle/>
          <a:p>
            <a:br>
              <a:rPr lang="pl-PL" dirty="0"/>
            </a:br>
            <a:endParaRPr lang="pl-PL" dirty="0"/>
          </a:p>
        </p:txBody>
      </p:sp>
      <p:sp>
        <p:nvSpPr>
          <p:cNvPr id="8" name="Symbol zastępczy tekstu 7">
            <a:extLst>
              <a:ext uri="{FF2B5EF4-FFF2-40B4-BE49-F238E27FC236}">
                <a16:creationId xmlns:a16="http://schemas.microsoft.com/office/drawing/2014/main" id="{22B58D04-7C91-4B19-90CC-598BDB30AEB2}"/>
              </a:ext>
            </a:extLst>
          </p:cNvPr>
          <p:cNvSpPr>
            <a:spLocks noGrp="1"/>
          </p:cNvSpPr>
          <p:nvPr>
            <p:ph type="body" sz="half" idx="13"/>
          </p:nvPr>
        </p:nvSpPr>
        <p:spPr>
          <a:xfrm>
            <a:off x="1564193" y="4114521"/>
            <a:ext cx="8752299" cy="1924771"/>
          </a:xfrm>
        </p:spPr>
        <p:txBody>
          <a:bodyPr>
            <a:normAutofit/>
          </a:bodyPr>
          <a:lstStyle/>
          <a:p>
            <a:pPr algn="just"/>
            <a:r>
              <a:rPr lang="pl-PL" sz="2000" cap="none" dirty="0"/>
              <a:t>Okres funkcjonowania organizacji pozarządowych w Starachowicach wynosi  przeważnie ponad 7 lat (ponad 73% ankietowanych). W mieście funkcjonuje również wiele organizacji, których działalność wynosi do  lat (14,71%), a także od 4 do 6 lat (8,82% badanych).  </a:t>
            </a:r>
          </a:p>
        </p:txBody>
      </p:sp>
      <p:sp>
        <p:nvSpPr>
          <p:cNvPr id="7" name="Symbol zastępczy zawartości 6">
            <a:extLst>
              <a:ext uri="{FF2B5EF4-FFF2-40B4-BE49-F238E27FC236}">
                <a16:creationId xmlns:a16="http://schemas.microsoft.com/office/drawing/2014/main" id="{F57FE9F3-C617-4450-8ABF-FBEC906B7BC4}"/>
              </a:ext>
            </a:extLst>
          </p:cNvPr>
          <p:cNvSpPr>
            <a:spLocks noGrp="1"/>
          </p:cNvSpPr>
          <p:nvPr>
            <p:ph type="body" sz="half" idx="2"/>
          </p:nvPr>
        </p:nvSpPr>
        <p:spPr>
          <a:xfrm>
            <a:off x="1519158" y="475723"/>
            <a:ext cx="8601813" cy="1421053"/>
          </a:xfrm>
        </p:spPr>
        <p:txBody>
          <a:bodyPr/>
          <a:lstStyle/>
          <a:p>
            <a:pPr marL="0" indent="0" algn="l">
              <a:buNone/>
            </a:pPr>
            <a:r>
              <a:rPr lang="pl-PL" b="1" cap="none" dirty="0"/>
              <a:t>Wykres 1 Okres funkcjonowania organizacji pozarządowej w Starachowicach </a:t>
            </a:r>
            <a:endParaRPr lang="pl-PL" cap="none" dirty="0"/>
          </a:p>
          <a:p>
            <a:pPr marL="0" indent="0">
              <a:buNone/>
            </a:pPr>
            <a:endParaRPr lang="pl-PL" dirty="0"/>
          </a:p>
        </p:txBody>
      </p:sp>
      <p:sp>
        <p:nvSpPr>
          <p:cNvPr id="9" name="Symbol zastępczy zawartości 2">
            <a:extLst>
              <a:ext uri="{FF2B5EF4-FFF2-40B4-BE49-F238E27FC236}">
                <a16:creationId xmlns:a16="http://schemas.microsoft.com/office/drawing/2014/main" id="{3D89B3E0-C412-4924-AFAE-D35C23397206}"/>
              </a:ext>
            </a:extLst>
          </p:cNvPr>
          <p:cNvSpPr txBox="1">
            <a:spLocks/>
          </p:cNvSpPr>
          <p:nvPr/>
        </p:nvSpPr>
        <p:spPr>
          <a:xfrm>
            <a:off x="913774" y="3860778"/>
            <a:ext cx="10363826" cy="342410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endParaRPr lang="pl-PL" dirty="0"/>
          </a:p>
        </p:txBody>
      </p:sp>
      <p:pic>
        <p:nvPicPr>
          <p:cNvPr id="10" name="Picture 2">
            <a:extLst>
              <a:ext uri="{FF2B5EF4-FFF2-40B4-BE49-F238E27FC236}">
                <a16:creationId xmlns:a16="http://schemas.microsoft.com/office/drawing/2014/main" id="{28E6614C-4DD5-43D1-8E61-5C38F60A7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158" y="1313121"/>
            <a:ext cx="8842371" cy="24891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71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A61F81-7233-4A2C-94FE-CC00C76E1C1D}"/>
              </a:ext>
            </a:extLst>
          </p:cNvPr>
          <p:cNvSpPr>
            <a:spLocks noGrp="1"/>
          </p:cNvSpPr>
          <p:nvPr>
            <p:ph type="title"/>
          </p:nvPr>
        </p:nvSpPr>
        <p:spPr>
          <a:xfrm>
            <a:off x="1518892" y="1035016"/>
            <a:ext cx="9758708" cy="529799"/>
          </a:xfrm>
        </p:spPr>
        <p:txBody>
          <a:bodyPr>
            <a:normAutofit fontScale="90000"/>
          </a:bodyPr>
          <a:lstStyle/>
          <a:p>
            <a:pPr algn="l"/>
            <a:r>
              <a:rPr lang="pl-PL" sz="1800" b="1" cap="none" dirty="0"/>
              <a:t>Wykres 2 członkostwo w sieci organizacji pozarządowych </a:t>
            </a:r>
            <a:br>
              <a:rPr lang="pl-PL" dirty="0"/>
            </a:br>
            <a:endParaRPr lang="pl-PL" dirty="0"/>
          </a:p>
        </p:txBody>
      </p:sp>
      <p:sp>
        <p:nvSpPr>
          <p:cNvPr id="3" name="Symbol zastępczy zawartości 2">
            <a:extLst>
              <a:ext uri="{FF2B5EF4-FFF2-40B4-BE49-F238E27FC236}">
                <a16:creationId xmlns:a16="http://schemas.microsoft.com/office/drawing/2014/main" id="{12F3A461-E9F8-48AB-9255-9C66FEA4D9D2}"/>
              </a:ext>
            </a:extLst>
          </p:cNvPr>
          <p:cNvSpPr>
            <a:spLocks noGrp="1"/>
          </p:cNvSpPr>
          <p:nvPr>
            <p:ph sz="quarter" idx="13"/>
          </p:nvPr>
        </p:nvSpPr>
        <p:spPr>
          <a:xfrm>
            <a:off x="1822786" y="5223820"/>
            <a:ext cx="10363826" cy="1015663"/>
          </a:xfrm>
        </p:spPr>
        <p:txBody>
          <a:bodyPr/>
          <a:lstStyle/>
          <a:p>
            <a:pPr marL="0" indent="0">
              <a:buNone/>
            </a:pPr>
            <a:endParaRPr lang="pl-PL" dirty="0"/>
          </a:p>
        </p:txBody>
      </p:sp>
      <p:sp>
        <p:nvSpPr>
          <p:cNvPr id="4" name="Prostokąt 3">
            <a:extLst>
              <a:ext uri="{FF2B5EF4-FFF2-40B4-BE49-F238E27FC236}">
                <a16:creationId xmlns:a16="http://schemas.microsoft.com/office/drawing/2014/main" id="{992A53BA-ACA2-41D2-A62F-4517D442A8E4}"/>
              </a:ext>
            </a:extLst>
          </p:cNvPr>
          <p:cNvSpPr/>
          <p:nvPr/>
        </p:nvSpPr>
        <p:spPr>
          <a:xfrm>
            <a:off x="1413192" y="3429000"/>
            <a:ext cx="9864408" cy="1015663"/>
          </a:xfrm>
          <a:prstGeom prst="rect">
            <a:avLst/>
          </a:prstGeom>
        </p:spPr>
        <p:txBody>
          <a:bodyPr wrap="square">
            <a:spAutoFit/>
          </a:bodyPr>
          <a:lstStyle/>
          <a:p>
            <a:pPr algn="just"/>
            <a:r>
              <a:rPr lang="pl-PL" sz="2000" dirty="0"/>
              <a:t>Zdecydowana większość NGO w Starachowicach (68% ankietowanych) nie przynależy do sieci organizacji. 32% badanych to organizacje należące do większych zgrupowań działających na terenie kraju.                 </a:t>
            </a:r>
          </a:p>
        </p:txBody>
      </p:sp>
      <p:pic>
        <p:nvPicPr>
          <p:cNvPr id="2050" name="Picture 2">
            <a:extLst>
              <a:ext uri="{FF2B5EF4-FFF2-40B4-BE49-F238E27FC236}">
                <a16:creationId xmlns:a16="http://schemas.microsoft.com/office/drawing/2014/main" id="{A4B74AFA-9228-4F4B-B597-695046A06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192" y="1458130"/>
            <a:ext cx="9758083" cy="16104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267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3131FA-1CBD-49DD-B99E-D3D14F626D5D}"/>
              </a:ext>
            </a:extLst>
          </p:cNvPr>
          <p:cNvSpPr>
            <a:spLocks noGrp="1"/>
          </p:cNvSpPr>
          <p:nvPr>
            <p:ph type="title"/>
          </p:nvPr>
        </p:nvSpPr>
        <p:spPr>
          <a:xfrm>
            <a:off x="913775" y="618518"/>
            <a:ext cx="10364451" cy="709540"/>
          </a:xfrm>
        </p:spPr>
        <p:txBody>
          <a:bodyPr>
            <a:normAutofit fontScale="90000"/>
          </a:bodyPr>
          <a:lstStyle/>
          <a:p>
            <a:pPr algn="l"/>
            <a:r>
              <a:rPr lang="pl-PL" sz="1800" b="1" cap="none" dirty="0"/>
              <a:t>Wykres 3 Ilość poświęconego czasu na aktywność w organizacji pozarządowej</a:t>
            </a:r>
            <a:br>
              <a:rPr lang="pl-PL" dirty="0"/>
            </a:br>
            <a:endParaRPr lang="pl-PL" dirty="0"/>
          </a:p>
        </p:txBody>
      </p:sp>
      <p:sp>
        <p:nvSpPr>
          <p:cNvPr id="3" name="Symbol zastępczy zawartości 2">
            <a:extLst>
              <a:ext uri="{FF2B5EF4-FFF2-40B4-BE49-F238E27FC236}">
                <a16:creationId xmlns:a16="http://schemas.microsoft.com/office/drawing/2014/main" id="{C66FDA9D-1A17-45DA-B853-528992CD8412}"/>
              </a:ext>
            </a:extLst>
          </p:cNvPr>
          <p:cNvSpPr>
            <a:spLocks noGrp="1"/>
          </p:cNvSpPr>
          <p:nvPr>
            <p:ph sz="quarter" idx="13"/>
          </p:nvPr>
        </p:nvSpPr>
        <p:spPr>
          <a:xfrm>
            <a:off x="822846" y="5023413"/>
            <a:ext cx="9789470" cy="1136327"/>
          </a:xfrm>
        </p:spPr>
        <p:txBody>
          <a:bodyPr>
            <a:noAutofit/>
          </a:bodyPr>
          <a:lstStyle/>
          <a:p>
            <a:pPr marL="0" indent="0" algn="just">
              <a:buNone/>
            </a:pPr>
            <a:r>
              <a:rPr lang="pl-PL" sz="1600" cap="none" dirty="0"/>
              <a:t>Prawie 80% badanych oddaje się swojej pracy </a:t>
            </a:r>
            <a:r>
              <a:rPr lang="pl-PL" sz="1600" cap="none" dirty="0" err="1"/>
              <a:t>wolontarystycznej</a:t>
            </a:r>
            <a:r>
              <a:rPr lang="pl-PL" sz="1600" cap="none" dirty="0"/>
              <a:t> bardzo aktywnie. Aż 58,82 % ankietowanych wskazuje, iż prowadzi bardzo aktywną działalność w ramach codziennej aktywności życiowej. Prawie18% świadczy stałą, regularną pracę na rzecz własnej działalności (poświęcając na to swój czas wolny). Wielu członków organizacji (23,53%) oświadcza, że sporadycznie pracuje na rzecz organizacji.</a:t>
            </a:r>
          </a:p>
        </p:txBody>
      </p:sp>
      <p:pic>
        <p:nvPicPr>
          <p:cNvPr id="3074" name="Picture 2">
            <a:extLst>
              <a:ext uri="{FF2B5EF4-FFF2-40B4-BE49-F238E27FC236}">
                <a16:creationId xmlns:a16="http://schemas.microsoft.com/office/drawing/2014/main" id="{1DDA09FF-91B7-4B58-B50E-290F616C7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45" y="1409081"/>
            <a:ext cx="10057357" cy="3205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795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Wykres 1">
            <a:extLst>
              <a:ext uri="{FF2B5EF4-FFF2-40B4-BE49-F238E27FC236}">
                <a16:creationId xmlns:a16="http://schemas.microsoft.com/office/drawing/2014/main" id="{01A425ED-74DA-49A5-953A-17FB51887B7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307" y="2000752"/>
            <a:ext cx="5733327" cy="3424106"/>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a:extLst>
              <a:ext uri="{FF2B5EF4-FFF2-40B4-BE49-F238E27FC236}">
                <a16:creationId xmlns:a16="http://schemas.microsoft.com/office/drawing/2014/main" id="{5EC868E0-709F-406B-B2CB-7D365A9EF757}"/>
              </a:ext>
            </a:extLst>
          </p:cNvPr>
          <p:cNvSpPr>
            <a:spLocks noGrp="1"/>
          </p:cNvSpPr>
          <p:nvPr>
            <p:ph type="title"/>
          </p:nvPr>
        </p:nvSpPr>
        <p:spPr>
          <a:xfrm>
            <a:off x="913774" y="1051283"/>
            <a:ext cx="10364451" cy="763716"/>
          </a:xfrm>
        </p:spPr>
        <p:txBody>
          <a:bodyPr>
            <a:normAutofit fontScale="90000"/>
          </a:bodyPr>
          <a:lstStyle/>
          <a:p>
            <a:pPr algn="l"/>
            <a:r>
              <a:rPr lang="pl-PL" sz="1800" b="1" cap="none" dirty="0"/>
              <a:t>Wykres 4 Przedmiot działalności organizacji pozarządowych w Starachowicach </a:t>
            </a:r>
            <a:br>
              <a:rPr lang="pl-PL" dirty="0"/>
            </a:br>
            <a:endParaRPr lang="pl-PL" dirty="0"/>
          </a:p>
        </p:txBody>
      </p:sp>
      <p:sp>
        <p:nvSpPr>
          <p:cNvPr id="4" name="Content Placeholder 3">
            <a:extLst>
              <a:ext uri="{FF2B5EF4-FFF2-40B4-BE49-F238E27FC236}">
                <a16:creationId xmlns:a16="http://schemas.microsoft.com/office/drawing/2014/main" id="{88893EAF-7A14-485C-A242-366FCB433A6B}"/>
              </a:ext>
            </a:extLst>
          </p:cNvPr>
          <p:cNvSpPr>
            <a:spLocks noGrp="1" noChangeArrowheads="1"/>
          </p:cNvSpPr>
          <p:nvPr>
            <p:ph sz="quarter" idx="13"/>
          </p:nvPr>
        </p:nvSpPr>
        <p:spPr bwMode="auto">
          <a:xfrm>
            <a:off x="872834" y="2000752"/>
            <a:ext cx="4860493" cy="390031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marL="0" marR="0" lvl="0" indent="0" algn="just" defTabSz="914400" rtl="0" eaLnBrk="0" fontAlgn="base" latinLnBrk="0" hangingPunct="0">
              <a:lnSpc>
                <a:spcPct val="110000"/>
              </a:lnSpc>
              <a:spcBef>
                <a:spcPct val="0"/>
              </a:spcBef>
              <a:spcAft>
                <a:spcPts val="600"/>
              </a:spcAft>
              <a:buClrTx/>
              <a:buSzTx/>
              <a:buFontTx/>
              <a:buNone/>
              <a:tabLst/>
            </a:pPr>
            <a:r>
              <a:rPr kumimoji="0" lang="pl-PL" altLang="pl-PL" sz="16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Do wiodących dziedzin działalności organizacji pozarządowych w mieście należą podmioty prowadzące działania w zakresie kultury fizycznej i sportu (np. Klub Sportowy Sportów Siłowych i Kulturystyki WIKING, Starachowicki Klub Pływacki Barakuda, SKS Star 1926 – 33%), pomocy społecznej (np. Kościół Armii Zbawienia, Klub Abstynenta Nadzieja,  Fundacja Nasze Zdrowie – 26%) oraz aktywności społecznej (UTW, Fundacja Aktywizacji Społecznej KANON oraz  Fundacja Aktywizacji Społecznej EVEREST, Stowarzyszenie Nauczycieli „Zdrowa Szkoła” – 35%). Najmniejszy odsetek organizacji działa w zakresie ochrony i promocji zdrowia (np. Stowarzyszenie Psychoprofilaktyki Spójrz Inaczej – 6%). </a:t>
            </a:r>
            <a:endParaRPr kumimoji="0" lang="pl-PL" altLang="pl-PL" sz="16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92886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DC6EEF-D083-4A51-99C8-0B7F4A258F3E}"/>
              </a:ext>
            </a:extLst>
          </p:cNvPr>
          <p:cNvSpPr>
            <a:spLocks noGrp="1"/>
          </p:cNvSpPr>
          <p:nvPr>
            <p:ph type="title"/>
          </p:nvPr>
        </p:nvSpPr>
        <p:spPr>
          <a:xfrm>
            <a:off x="913775" y="618517"/>
            <a:ext cx="10364451" cy="859409"/>
          </a:xfrm>
        </p:spPr>
        <p:txBody>
          <a:bodyPr>
            <a:normAutofit/>
          </a:bodyPr>
          <a:lstStyle/>
          <a:p>
            <a:pPr algn="l"/>
            <a:r>
              <a:rPr lang="pl-PL" sz="1600" b="1" cap="none" dirty="0"/>
              <a:t>Wykres 5 Główne dziedziny działalności organizacji pozarządowych</a:t>
            </a:r>
            <a:endParaRPr lang="pl-PL" sz="1600" cap="none" dirty="0"/>
          </a:p>
        </p:txBody>
      </p:sp>
      <p:sp>
        <p:nvSpPr>
          <p:cNvPr id="3" name="Symbol zastępczy zawartości 2">
            <a:extLst>
              <a:ext uri="{FF2B5EF4-FFF2-40B4-BE49-F238E27FC236}">
                <a16:creationId xmlns:a16="http://schemas.microsoft.com/office/drawing/2014/main" id="{A08359E4-70F5-4E85-B547-9E1DE1D19350}"/>
              </a:ext>
            </a:extLst>
          </p:cNvPr>
          <p:cNvSpPr>
            <a:spLocks noGrp="1"/>
          </p:cNvSpPr>
          <p:nvPr>
            <p:ph sz="quarter" idx="13"/>
          </p:nvPr>
        </p:nvSpPr>
        <p:spPr>
          <a:xfrm>
            <a:off x="706054" y="5576844"/>
            <a:ext cx="10364451" cy="1281156"/>
          </a:xfrm>
        </p:spPr>
        <p:txBody>
          <a:bodyPr>
            <a:normAutofit/>
          </a:bodyPr>
          <a:lstStyle/>
          <a:p>
            <a:pPr marL="0" indent="0">
              <a:buNone/>
            </a:pPr>
            <a:r>
              <a:rPr lang="pl-PL" cap="none" dirty="0"/>
              <a:t>Jak deklarują sami respondenci najwięcej działań skupia się wokół sportu, turystyki i rekreacji (59%) oraz edukacji i wychowania (62%). Niższy wskaźnik wykazuje kultura i sztuka (26%), pomoc społeczna i usługi socjalne (24%) oraz rozwój lokalny (21%).</a:t>
            </a:r>
          </a:p>
        </p:txBody>
      </p:sp>
      <p:pic>
        <p:nvPicPr>
          <p:cNvPr id="5122" name="Picture 2">
            <a:extLst>
              <a:ext uri="{FF2B5EF4-FFF2-40B4-BE49-F238E27FC236}">
                <a16:creationId xmlns:a16="http://schemas.microsoft.com/office/drawing/2014/main" id="{3A47ACAF-FC63-4C1C-8737-89B605762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153" y="1376849"/>
            <a:ext cx="8734035" cy="3827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18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A851331B-901A-411A-959E-6B426F569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539" y="1629028"/>
            <a:ext cx="6271705" cy="4895947"/>
          </a:xfrm>
          <a:prstGeom prst="roundRect">
            <a:avLst>
              <a:gd name="adj" fmla="val 5301"/>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pic>
        <p:nvPicPr>
          <p:cNvPr id="73" name="Picture 72">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a:extLst>
              <a:ext uri="{FF2B5EF4-FFF2-40B4-BE49-F238E27FC236}">
                <a16:creationId xmlns:a16="http://schemas.microsoft.com/office/drawing/2014/main" id="{30AF3C2A-E16F-4491-B6AA-6F1EA26F0FDC}"/>
              </a:ext>
            </a:extLst>
          </p:cNvPr>
          <p:cNvSpPr>
            <a:spLocks noGrp="1"/>
          </p:cNvSpPr>
          <p:nvPr>
            <p:ph type="title"/>
          </p:nvPr>
        </p:nvSpPr>
        <p:spPr>
          <a:xfrm>
            <a:off x="913775" y="618517"/>
            <a:ext cx="10364451" cy="1596177"/>
          </a:xfrm>
        </p:spPr>
        <p:txBody>
          <a:bodyPr>
            <a:normAutofit/>
          </a:bodyPr>
          <a:lstStyle/>
          <a:p>
            <a:pPr algn="l"/>
            <a:r>
              <a:rPr lang="pl-PL" sz="1600" b="1" cap="none" dirty="0"/>
              <a:t>Wykres 6 Formy działalności organizacji pozarządowych w Starachowicach </a:t>
            </a:r>
            <a:br>
              <a:rPr lang="pl-PL" dirty="0"/>
            </a:br>
            <a:endParaRPr lang="pl-PL" dirty="0"/>
          </a:p>
        </p:txBody>
      </p:sp>
      <p:sp>
        <p:nvSpPr>
          <p:cNvPr id="3" name="Symbol zastępczy zawartości 2">
            <a:extLst>
              <a:ext uri="{FF2B5EF4-FFF2-40B4-BE49-F238E27FC236}">
                <a16:creationId xmlns:a16="http://schemas.microsoft.com/office/drawing/2014/main" id="{A432C760-4682-4E21-AE57-48C00327664B}"/>
              </a:ext>
            </a:extLst>
          </p:cNvPr>
          <p:cNvSpPr>
            <a:spLocks noGrp="1"/>
          </p:cNvSpPr>
          <p:nvPr>
            <p:ph sz="quarter" idx="13"/>
          </p:nvPr>
        </p:nvSpPr>
        <p:spPr>
          <a:xfrm>
            <a:off x="479551" y="1543966"/>
            <a:ext cx="4629232" cy="4591019"/>
          </a:xfrm>
        </p:spPr>
        <p:txBody>
          <a:bodyPr>
            <a:noAutofit/>
          </a:bodyPr>
          <a:lstStyle/>
          <a:p>
            <a:pPr marL="0" indent="0" algn="just">
              <a:buNone/>
            </a:pPr>
            <a:r>
              <a:rPr lang="pl-PL" sz="1800" cap="none" dirty="0"/>
              <a:t>Form działalności: </a:t>
            </a:r>
          </a:p>
          <a:p>
            <a:pPr algn="just"/>
            <a:r>
              <a:rPr lang="pl-PL" sz="1800" cap="none" dirty="0"/>
              <a:t>organizowanie wydarzeń kulturalnych i rozrywkowych (53</a:t>
            </a:r>
          </a:p>
          <a:p>
            <a:pPr algn="just"/>
            <a:r>
              <a:rPr lang="pl-PL" sz="1800" cap="none" dirty="0"/>
              <a:t>prowadzenie działań edukacyjnych (56%)</a:t>
            </a:r>
          </a:p>
          <a:p>
            <a:pPr algn="just"/>
            <a:r>
              <a:rPr lang="pl-PL" sz="1800" cap="none" dirty="0"/>
              <a:t>prowadzenie działań animacyjnych (24%),</a:t>
            </a:r>
          </a:p>
          <a:p>
            <a:pPr algn="just"/>
            <a:r>
              <a:rPr lang="pl-PL" sz="1800" cap="none" dirty="0"/>
              <a:t> organizowanie debat, seminariów, konferencji (24%), </a:t>
            </a:r>
          </a:p>
          <a:p>
            <a:pPr algn="just"/>
            <a:r>
              <a:rPr lang="pl-PL" sz="1800" cap="none" dirty="0"/>
              <a:t>świadczenie usług w zakresie potrzeb zdrowotnych (21%) </a:t>
            </a:r>
          </a:p>
          <a:p>
            <a:pPr algn="just"/>
            <a:r>
              <a:rPr lang="pl-PL" sz="1800" cap="none" dirty="0"/>
              <a:t>finansowe lub rzeczowe wspieranie osób indywidualnych (18%)</a:t>
            </a:r>
          </a:p>
        </p:txBody>
      </p:sp>
    </p:spTree>
    <p:extLst>
      <p:ext uri="{BB962C8B-B14F-4D97-AF65-F5344CB8AC3E}">
        <p14:creationId xmlns:p14="http://schemas.microsoft.com/office/powerpoint/2010/main" val="1872250013"/>
      </p:ext>
    </p:extLst>
  </p:cSld>
  <p:clrMapOvr>
    <a:masterClrMapping/>
  </p:clrMapOvr>
</p:sld>
</file>

<file path=ppt/theme/theme1.xml><?xml version="1.0" encoding="utf-8"?>
<a:theme xmlns:a="http://schemas.openxmlformats.org/drawingml/2006/main" name="Kropl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28</TotalTime>
  <Words>2025</Words>
  <Application>Microsoft Office PowerPoint</Application>
  <PresentationFormat>Panoramiczny</PresentationFormat>
  <Paragraphs>112</Paragraphs>
  <Slides>34</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34</vt:i4>
      </vt:variant>
    </vt:vector>
  </HeadingPairs>
  <TitlesOfParts>
    <vt:vector size="39" baseType="lpstr">
      <vt:lpstr>Arial</vt:lpstr>
      <vt:lpstr>Calibri</vt:lpstr>
      <vt:lpstr>Times New Roman</vt:lpstr>
      <vt:lpstr>Tw Cen MT</vt:lpstr>
      <vt:lpstr>Kropla</vt:lpstr>
      <vt:lpstr>              ORGANIZACJE POZARZĄDOWE    W STARACHOWICACH </vt:lpstr>
      <vt:lpstr>Zakres tematyczny badań </vt:lpstr>
      <vt:lpstr>Prezentacja programu PowerPoint</vt:lpstr>
      <vt:lpstr> </vt:lpstr>
      <vt:lpstr>Wykres 2 członkostwo w sieci organizacji pozarządowych  </vt:lpstr>
      <vt:lpstr>Wykres 3 Ilość poświęconego czasu na aktywność w organizacji pozarządowej </vt:lpstr>
      <vt:lpstr>Wykres 4 Przedmiot działalności organizacji pozarządowych w Starachowicach  </vt:lpstr>
      <vt:lpstr>Wykres 5 Główne dziedziny działalności organizacji pozarządowych</vt:lpstr>
      <vt:lpstr>Wykres 6 Formy działalności organizacji pozarządowych w Starachowicach  </vt:lpstr>
      <vt:lpstr>Prezentacja programu PowerPoint</vt:lpstr>
      <vt:lpstr>Wykres 7 Poziom przychodów organizacji pozarządowych w Starachowicach  </vt:lpstr>
      <vt:lpstr>Wykres 8  Źródła przychodów organizacji pozarządowych  </vt:lpstr>
      <vt:lpstr>Wykres 9  Powody nie aplikowania o środki zewnętrzne podawane przez organizacje pozarządowe w Starachowicach </vt:lpstr>
      <vt:lpstr>Pracownicy organizacji pozarządowych </vt:lpstr>
      <vt:lpstr>Wykres 10  Przeciętna ilość osób zatrudnianych w organizacja pozarządowych </vt:lpstr>
      <vt:lpstr>Wykres 11  Wolontariusze pracujący w organizacja pozarządowych</vt:lpstr>
      <vt:lpstr>Współpraca NGO z samorządem lokalnym </vt:lpstr>
      <vt:lpstr>Wykres 12  Wykaz podmiotów, z którymi organizacje pozarządowe w Starachowicach utrzymują kontakty  </vt:lpstr>
      <vt:lpstr>Wykres 13  działania w ramach utrzymywanych kontaktów z samorządem lokalnym  </vt:lpstr>
      <vt:lpstr>Wykres 14  Podejmowanie konieczności działań zmierzających do zwiększenia stopnia kontaktów  z organizacjami pozarządowymi  </vt:lpstr>
      <vt:lpstr>Wykres 15  Działania w ramach zintensyfikowania stałych kontaktów samorządu lokalnego z organizacjami pozarządowymi   </vt:lpstr>
      <vt:lpstr>Charakterystyka problemów starachowickich organizacji pozarządowych </vt:lpstr>
      <vt:lpstr>Wykres 16  Koszty związane z prowadzoną działalnością    </vt:lpstr>
      <vt:lpstr>Wykres 17  Problemy organizacji pozarządowych w Starachowicach  </vt:lpstr>
      <vt:lpstr>Wykres 18  Obszary kryzysowe starachowickich organizacji pozarządowych  </vt:lpstr>
      <vt:lpstr>Podsumowanie  Wnioski i rekomendacje </vt:lpstr>
      <vt:lpstr>Wnioski: </vt:lpstr>
      <vt:lpstr>Wnioski: </vt:lpstr>
      <vt:lpstr>Wnioski: </vt:lpstr>
      <vt:lpstr>Wnioski: </vt:lpstr>
      <vt:lpstr>REKOMENDACJE: </vt:lpstr>
      <vt:lpstr>Rekomendacje: </vt:lpstr>
      <vt:lpstr>Rekomendacje:</vt:lpstr>
      <vt:lpstr>Rekomendacje: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ORGANIZACJE POZARZĄDOWE    W STARACHOWICACH </dc:title>
  <dc:creator>4CS</dc:creator>
  <cp:lastModifiedBy>4CS</cp:lastModifiedBy>
  <cp:revision>11</cp:revision>
  <dcterms:created xsi:type="dcterms:W3CDTF">2018-10-03T06:51:31Z</dcterms:created>
  <dcterms:modified xsi:type="dcterms:W3CDTF">2018-10-03T07:19:54Z</dcterms:modified>
</cp:coreProperties>
</file>